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82" r:id="rId3"/>
  </p:sldMasterIdLst>
  <p:notesMasterIdLst>
    <p:notesMasterId r:id="rId33"/>
  </p:notesMasterIdLst>
  <p:sldIdLst>
    <p:sldId id="405" r:id="rId4"/>
    <p:sldId id="406" r:id="rId5"/>
    <p:sldId id="407" r:id="rId6"/>
    <p:sldId id="408" r:id="rId7"/>
    <p:sldId id="409" r:id="rId8"/>
    <p:sldId id="410" r:id="rId9"/>
    <p:sldId id="411" r:id="rId10"/>
    <p:sldId id="412" r:id="rId11"/>
    <p:sldId id="399" r:id="rId12"/>
    <p:sldId id="402" r:id="rId13"/>
    <p:sldId id="281" r:id="rId14"/>
    <p:sldId id="282" r:id="rId15"/>
    <p:sldId id="333" r:id="rId16"/>
    <p:sldId id="286" r:id="rId17"/>
    <p:sldId id="403" r:id="rId18"/>
    <p:sldId id="404" r:id="rId19"/>
    <p:sldId id="413" r:id="rId20"/>
    <p:sldId id="287" r:id="rId21"/>
    <p:sldId id="288" r:id="rId22"/>
    <p:sldId id="334" r:id="rId23"/>
    <p:sldId id="289" r:id="rId24"/>
    <p:sldId id="290" r:id="rId25"/>
    <p:sldId id="291" r:id="rId26"/>
    <p:sldId id="292" r:id="rId27"/>
    <p:sldId id="392" r:id="rId28"/>
    <p:sldId id="395" r:id="rId29"/>
    <p:sldId id="400" r:id="rId30"/>
    <p:sldId id="401" r:id="rId31"/>
    <p:sldId id="364" r:id="rId32"/>
  </p:sldIdLst>
  <p:sldSz cx="12192000" cy="6858000"/>
  <p:notesSz cx="6797675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48" autoAdjust="0"/>
    <p:restoredTop sz="86778" autoAdjust="0"/>
  </p:normalViewPr>
  <p:slideViewPr>
    <p:cSldViewPr snapToGrid="0">
      <p:cViewPr varScale="1">
        <p:scale>
          <a:sx n="61" d="100"/>
          <a:sy n="61" d="100"/>
        </p:scale>
        <p:origin x="932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FDD53B-FE8B-4146-97F3-5044398C5D56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E642F-5FB2-46E8-BE85-2E977AA7C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766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body"/>
          </p:nvPr>
        </p:nvSpPr>
        <p:spPr>
          <a:xfrm>
            <a:off x="679680" y="4777920"/>
            <a:ext cx="5437800" cy="390888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0" name="TextShape 2"/>
          <p:cNvSpPr txBox="1"/>
          <p:nvPr/>
        </p:nvSpPr>
        <p:spPr>
          <a:xfrm>
            <a:off x="3850560" y="9430200"/>
            <a:ext cx="2945160" cy="4978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latinLnBrk="1"/>
            <a:fld id="{BA7FF677-7EE3-48D0-B083-7C5CE62807C9}" type="slidenum">
              <a:rPr lang="en-US" sz="1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pPr algn="r" latinLnBrk="1"/>
              <a:t>8</a:t>
            </a:fld>
            <a:endParaRPr lang="en-US" sz="1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993690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081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2411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>
                <a:solidFill>
                  <a:prstClr val="black"/>
                </a:solidFill>
              </a:rPr>
              <a:pPr/>
              <a:t>20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93362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6723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7829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1819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4788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8313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4468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8935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>
                <a:solidFill>
                  <a:prstClr val="black"/>
                </a:solidFill>
              </a:rPr>
              <a:pPr/>
              <a:t>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400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>
                <a:solidFill>
                  <a:prstClr val="black"/>
                </a:solidFill>
              </a:rPr>
              <a:pPr/>
              <a:t>10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959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94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717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3733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7753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0488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>
                <a:solidFill>
                  <a:prstClr val="black"/>
                </a:solidFill>
              </a:rPr>
              <a:pPr/>
              <a:t>17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907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574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408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9443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92916" y="3305897"/>
            <a:ext cx="10950515" cy="1470025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8666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7484" y="4657344"/>
            <a:ext cx="8440283" cy="1233813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133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2397" y="510892"/>
            <a:ext cx="1664065" cy="1106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7892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92916" y="3305897"/>
            <a:ext cx="10950515" cy="1470025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8666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7484" y="4657344"/>
            <a:ext cx="8440283" cy="1233813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133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5" name="Picture 4" descr="int_experience_hrz_wht_rgb_1500.png"/>
          <p:cNvPicPr>
            <a:picLocks noChangeAspect="1"/>
          </p:cNvPicPr>
          <p:nvPr/>
        </p:nvPicPr>
        <p:blipFill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258" y="518971"/>
            <a:ext cx="2829021" cy="118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139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Image">
    <p:bg>
      <p:bgPr>
        <a:gradFill>
          <a:gsLst>
            <a:gs pos="30000">
              <a:schemeClr val="tx2"/>
            </a:gs>
            <a:gs pos="100000">
              <a:srgbClr val="009FDF"/>
            </a:gs>
            <a:gs pos="65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358467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2397" y="510892"/>
            <a:ext cx="1664065" cy="1106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92916" y="3305897"/>
            <a:ext cx="10950515" cy="1470025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8666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image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7484" y="4657344"/>
            <a:ext cx="8440283" cy="1233813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133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</p:spTree>
    <p:extLst>
      <p:ext uri="{BB962C8B-B14F-4D97-AF65-F5344CB8AC3E}">
        <p14:creationId xmlns:p14="http://schemas.microsoft.com/office/powerpoint/2010/main" val="2613859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607484" y="1604434"/>
            <a:ext cx="10970683" cy="4567767"/>
          </a:xfrm>
        </p:spPr>
        <p:txBody>
          <a:bodyPr/>
          <a:lstStyle>
            <a:lvl1pPr>
              <a:defRPr>
                <a:solidFill>
                  <a:srgbClr val="0071C5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400">
                <a:solidFill>
                  <a:schemeClr val="tx2"/>
                </a:solidFill>
              </a:defRPr>
            </a:lvl3pPr>
            <a:lvl4pPr>
              <a:defRPr sz="2133"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18pt Intel Clear bullet one</a:t>
            </a:r>
          </a:p>
          <a:p>
            <a:pPr lvl="2"/>
            <a:r>
              <a:rPr lang="en-US" dirty="0"/>
              <a:t>18pt Intel Clear sub-bullet</a:t>
            </a:r>
          </a:p>
          <a:p>
            <a:pPr lvl="3"/>
            <a:r>
              <a:rPr lang="en-US" dirty="0"/>
              <a:t>16pt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774868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7485" y="1604433"/>
            <a:ext cx="5342468" cy="4567767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441018" y="1257907"/>
            <a:ext cx="4241497" cy="2227933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2400">
                <a:latin typeface="Intel Clear"/>
              </a:defRPr>
            </a:lvl1pPr>
          </a:lstStyle>
          <a:p>
            <a:r>
              <a:rPr lang="en-US" sz="1467">
                <a:latin typeface="Arial"/>
              </a:rPr>
              <a:t>Click icon to add picture</a:t>
            </a:r>
            <a:endParaRPr lang="en-US" sz="1467" dirty="0">
              <a:latin typeface="Arial"/>
            </a:endParaRP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441018" y="3791863"/>
            <a:ext cx="4241497" cy="2227933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2400">
                <a:latin typeface="Intel Clear"/>
              </a:defRPr>
            </a:lvl1pPr>
          </a:lstStyle>
          <a:p>
            <a:r>
              <a:rPr lang="en-US" sz="1467">
                <a:latin typeface="Arial"/>
              </a:rPr>
              <a:t>Click icon to add picture</a:t>
            </a:r>
            <a:endParaRPr lang="en-US" sz="1467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37133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7485" y="1604433"/>
            <a:ext cx="5342468" cy="4567767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6237817" y="1604433"/>
            <a:ext cx="5340352" cy="4567767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874688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Attribu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7485" y="1604434"/>
            <a:ext cx="10970684" cy="4567767"/>
          </a:xfrm>
        </p:spPr>
        <p:txBody>
          <a:bodyPr anchor="ctr" anchorCtr="0"/>
          <a:lstStyle>
            <a:lvl1pPr marL="253994" indent="-253994">
              <a:defRPr sz="4800" b="1" baseline="0">
                <a:solidFill>
                  <a:schemeClr val="accent1"/>
                </a:solidFill>
                <a:latin typeface="+mn-lt"/>
                <a:cs typeface="Intel Clear"/>
              </a:defRPr>
            </a:lvl1pPr>
            <a:lvl2pPr marL="556670" indent="-300559">
              <a:buFont typeface="Intel Clear" pitchFamily="34" charset="0"/>
              <a:buChar char="–"/>
              <a:defRPr sz="1600" baseline="0">
                <a:latin typeface="+mn-lt"/>
                <a:cs typeface="Intel Clear" panose="020B0604020203020204" pitchFamily="34" charset="0"/>
              </a:defRPr>
            </a:lvl2pPr>
            <a:lvl3pPr marL="914377" indent="-304792">
              <a:buFont typeface="Intel Clear" pitchFamily="34" charset="0"/>
              <a:buChar char="–"/>
              <a:defRPr sz="1600">
                <a:latin typeface="+mn-lt"/>
              </a:defRPr>
            </a:lvl3pPr>
            <a:lvl4pPr>
              <a:buFont typeface="Intel Clear" pitchFamily="34" charset="0"/>
              <a:buChar char="–"/>
              <a:defRPr sz="1467">
                <a:latin typeface="+mn-lt"/>
              </a:defRPr>
            </a:lvl4pPr>
            <a:lvl5pPr>
              <a:buFont typeface="Intel Clear" pitchFamily="34" charset="0"/>
              <a:buChar char="–"/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“36pt Intel Clear Bold Text”</a:t>
            </a:r>
          </a:p>
          <a:p>
            <a:pPr lvl="1"/>
            <a:r>
              <a:rPr lang="en-US" dirty="0" err="1"/>
              <a:t>12pt</a:t>
            </a:r>
            <a:r>
              <a:rPr lang="en-US" dirty="0"/>
              <a:t> Attribution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344456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358467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63136" y="6432516"/>
            <a:ext cx="2844800" cy="365125"/>
          </a:xfrm>
        </p:spPr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1844822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6864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Bottom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3432175"/>
            <a:ext cx="12192000" cy="2926292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63136" y="6432516"/>
            <a:ext cx="2844800" cy="365125"/>
          </a:xfrm>
        </p:spPr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7485" y="1604433"/>
            <a:ext cx="5342468" cy="174572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6237817" y="1604433"/>
            <a:ext cx="5340352" cy="174572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45983" y="6634394"/>
            <a:ext cx="184731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33" dirty="0">
              <a:solidFill>
                <a:srgbClr val="003C71"/>
              </a:solidFill>
              <a:cs typeface="Intel Clear"/>
            </a:endParaRPr>
          </a:p>
        </p:txBody>
      </p:sp>
      <p:sp>
        <p:nvSpPr>
          <p:cNvPr id="10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1832416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6237818" y="2"/>
            <a:ext cx="5954183" cy="6358465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5342467" cy="1158240"/>
          </a:xfrm>
        </p:spPr>
        <p:txBody>
          <a:bodyPr>
            <a:noAutofit/>
          </a:bodyPr>
          <a:lstStyle>
            <a:lvl1pPr>
              <a:defRPr sz="3733"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63136" y="6432516"/>
            <a:ext cx="2844800" cy="365125"/>
          </a:xfrm>
        </p:spPr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7485" y="1766992"/>
            <a:ext cx="5342467" cy="4567767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369175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it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7484" y="2810749"/>
            <a:ext cx="10363200" cy="1362075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7200" b="0" cap="none" spc="0" baseline="0">
                <a:solidFill>
                  <a:schemeClr val="tx2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white section break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7484" y="4321533"/>
            <a:ext cx="10363200" cy="1500187"/>
          </a:xfrm>
        </p:spPr>
        <p:txBody>
          <a:bodyPr anchor="t" anchorCtr="0">
            <a:noAutofit/>
          </a:bodyPr>
          <a:lstStyle>
            <a:lvl1pPr marL="0" indent="0">
              <a:buNone/>
              <a:defRPr sz="2133" b="0" baseline="0">
                <a:solidFill>
                  <a:schemeClr val="accent2"/>
                </a:solidFill>
                <a:latin typeface="+mn-lt"/>
                <a:cs typeface="Intel Clear" panose="020B0604020203020204" pitchFamily="34" charset="0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7792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7484" y="2810749"/>
            <a:ext cx="10363200" cy="1362075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72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7484" y="4321533"/>
            <a:ext cx="10363200" cy="1500187"/>
          </a:xfrm>
        </p:spPr>
        <p:txBody>
          <a:bodyPr anchor="t" anchorCtr="0">
            <a:noAutofit/>
          </a:bodyPr>
          <a:lstStyle>
            <a:lvl1pPr marL="0" indent="0">
              <a:buNone/>
              <a:defRPr sz="2133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4002116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7484" y="2979843"/>
            <a:ext cx="10363200" cy="1500187"/>
          </a:xfrm>
        </p:spPr>
        <p:txBody>
          <a:bodyPr anchor="t" anchorCtr="0">
            <a:noAutofit/>
          </a:bodyPr>
          <a:lstStyle>
            <a:lvl1pPr marL="0" indent="0">
              <a:buNone/>
              <a:defRPr sz="5333" b="0" baseline="0">
                <a:solidFill>
                  <a:schemeClr val="accent2"/>
                </a:solidFill>
                <a:latin typeface="Intel Clear"/>
                <a:ea typeface="Intel Clear"/>
                <a:cs typeface="Intel Clear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40pt Intel Clear Light Body.</a:t>
            </a:r>
            <a:br>
              <a:rPr lang="en-US" dirty="0"/>
            </a:br>
            <a:r>
              <a:rPr lang="en-US" dirty="0"/>
              <a:t>For content that is not a section, but has a big idea in text only.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7484" y="1469059"/>
            <a:ext cx="10363200" cy="1362075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333" b="0" cap="none" spc="0" baseline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40pt Intel Clear Heading</a:t>
            </a:r>
          </a:p>
        </p:txBody>
      </p:sp>
    </p:spTree>
    <p:extLst>
      <p:ext uri="{BB962C8B-B14F-4D97-AF65-F5344CB8AC3E}">
        <p14:creationId xmlns:p14="http://schemas.microsoft.com/office/powerpoint/2010/main" val="3564956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ue Section Break Image">
    <p:bg>
      <p:bgPr>
        <a:gradFill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7484" y="3013451"/>
            <a:ext cx="10363200" cy="1362075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72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 blue section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7484" y="4465049"/>
            <a:ext cx="10363200" cy="1500187"/>
          </a:xfrm>
        </p:spPr>
        <p:txBody>
          <a:bodyPr anchor="t" anchorCtr="0">
            <a:noAutofit/>
          </a:bodyPr>
          <a:lstStyle>
            <a:lvl1pPr marL="0" indent="0">
              <a:buNone/>
              <a:defRPr sz="2133" b="0" baseline="0">
                <a:solidFill>
                  <a:schemeClr val="accent3"/>
                </a:solidFill>
                <a:latin typeface="+mn-lt"/>
                <a:cs typeface="Intel Clear" panose="020B0604020203020204" pitchFamily="34" charset="0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2"/>
            <a:ext cx="12192000" cy="3432175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>
                <a:solidFill>
                  <a:srgbClr val="0071C5"/>
                </a:solidFill>
              </a:defRPr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</p:spTree>
    <p:extLst>
      <p:ext uri="{BB962C8B-B14F-4D97-AF65-F5344CB8AC3E}">
        <p14:creationId xmlns:p14="http://schemas.microsoft.com/office/powerpoint/2010/main" val="1010439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157520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3205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.psf\Home\Desktop\Intel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6577" y="2500173"/>
            <a:ext cx="2811727" cy="1853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2154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t_experience_hrz_wht_rgb_3000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039" y="2499763"/>
            <a:ext cx="4861924" cy="20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616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2501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81084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prstClr val="white"/>
                </a:solidFill>
              </a:rPr>
              <a:pPr/>
              <a:t>‹#›</a:t>
            </a:fld>
            <a:endParaRPr lang="en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820627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554820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7320" y="411840"/>
            <a:ext cx="10972440" cy="115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7320" y="1604520"/>
            <a:ext cx="10970280" cy="45673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9408473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7320" y="411840"/>
            <a:ext cx="10972440" cy="115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7320" y="1604520"/>
            <a:ext cx="10970280" cy="4567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71C5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</p:spTree>
    <p:extLst>
      <p:ext uri="{BB962C8B-B14F-4D97-AF65-F5344CB8AC3E}">
        <p14:creationId xmlns:p14="http://schemas.microsoft.com/office/powerpoint/2010/main" val="324938408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7320" y="411840"/>
            <a:ext cx="10972440" cy="115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7320" y="1604520"/>
            <a:ext cx="5353200" cy="4567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71C5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8720" y="1604520"/>
            <a:ext cx="5353200" cy="4567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71C5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</p:spTree>
    <p:extLst>
      <p:ext uri="{BB962C8B-B14F-4D97-AF65-F5344CB8AC3E}">
        <p14:creationId xmlns:p14="http://schemas.microsoft.com/office/powerpoint/2010/main" val="162774660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7320" y="411840"/>
            <a:ext cx="10972440" cy="115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</p:spTree>
    <p:extLst>
      <p:ext uri="{BB962C8B-B14F-4D97-AF65-F5344CB8AC3E}">
        <p14:creationId xmlns:p14="http://schemas.microsoft.com/office/powerpoint/2010/main" val="30020967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7320" y="411840"/>
            <a:ext cx="10972440" cy="5367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0116011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7320" y="411840"/>
            <a:ext cx="10972440" cy="115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7320" y="1604520"/>
            <a:ext cx="5353200" cy="21783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71C5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07320" y="3990240"/>
            <a:ext cx="5353200" cy="21783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71C5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28720" y="1604520"/>
            <a:ext cx="5353200" cy="4567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71C5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</p:spTree>
    <p:extLst>
      <p:ext uri="{BB962C8B-B14F-4D97-AF65-F5344CB8AC3E}">
        <p14:creationId xmlns:p14="http://schemas.microsoft.com/office/powerpoint/2010/main" val="275975942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7320" y="411840"/>
            <a:ext cx="10972440" cy="115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7320" y="1604520"/>
            <a:ext cx="5353200" cy="4567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71C5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8720" y="1604520"/>
            <a:ext cx="5353200" cy="21783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71C5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8720" y="3990240"/>
            <a:ext cx="5353200" cy="21783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71C5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</p:spTree>
    <p:extLst>
      <p:ext uri="{BB962C8B-B14F-4D97-AF65-F5344CB8AC3E}">
        <p14:creationId xmlns:p14="http://schemas.microsoft.com/office/powerpoint/2010/main" val="405287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74059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7320" y="411840"/>
            <a:ext cx="10972440" cy="115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7320" y="1604520"/>
            <a:ext cx="5353200" cy="21783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71C5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8720" y="1604520"/>
            <a:ext cx="5353200" cy="21783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71C5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7320" y="3990240"/>
            <a:ext cx="10970280" cy="21783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71C5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</p:spTree>
    <p:extLst>
      <p:ext uri="{BB962C8B-B14F-4D97-AF65-F5344CB8AC3E}">
        <p14:creationId xmlns:p14="http://schemas.microsoft.com/office/powerpoint/2010/main" val="200852648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7320" y="411840"/>
            <a:ext cx="10972440" cy="115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7320" y="1604520"/>
            <a:ext cx="10970280" cy="21783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71C5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7320" y="3990240"/>
            <a:ext cx="10970280" cy="21783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71C5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</p:spTree>
    <p:extLst>
      <p:ext uri="{BB962C8B-B14F-4D97-AF65-F5344CB8AC3E}">
        <p14:creationId xmlns:p14="http://schemas.microsoft.com/office/powerpoint/2010/main" val="105608433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7320" y="411840"/>
            <a:ext cx="10972440" cy="115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7320" y="1604520"/>
            <a:ext cx="5353200" cy="21783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71C5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8720" y="1604520"/>
            <a:ext cx="5353200" cy="21783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71C5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28720" y="3990240"/>
            <a:ext cx="5353200" cy="21783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71C5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07320" y="3990240"/>
            <a:ext cx="5353200" cy="21783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71C5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</p:spTree>
    <p:extLst>
      <p:ext uri="{BB962C8B-B14F-4D97-AF65-F5344CB8AC3E}">
        <p14:creationId xmlns:p14="http://schemas.microsoft.com/office/powerpoint/2010/main" val="267457127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7320" y="411840"/>
            <a:ext cx="10972440" cy="115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7320" y="1604520"/>
            <a:ext cx="10970280" cy="4567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71C5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07320" y="1604520"/>
            <a:ext cx="10970280" cy="4567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71C5"/>
              </a:solidFill>
              <a:uFill>
                <a:solidFill>
                  <a:srgbClr val="FFFFFF"/>
                </a:solidFill>
              </a:uFill>
              <a:latin typeface="Intel Clear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3229920" y="1604160"/>
            <a:ext cx="5724360" cy="456732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3229920" y="1604160"/>
            <a:ext cx="5724360" cy="456732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11071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449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940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454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143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765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36F30A-2172-453D-B6EA-746130D91C7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682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-2116" y="6345936"/>
            <a:ext cx="12192000" cy="512064"/>
          </a:xfrm>
          <a:prstGeom prst="rect">
            <a:avLst/>
          </a:prstGeom>
          <a:gradFill flip="none" rotWithShape="1">
            <a:gsLst>
              <a:gs pos="32000">
                <a:schemeClr val="tx2"/>
              </a:gs>
              <a:gs pos="95000">
                <a:srgbClr val="009FDF"/>
              </a:gs>
              <a:gs pos="78000">
                <a:srgbClr val="0071C5"/>
              </a:gs>
            </a:gsLst>
            <a:lin ang="1986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prstClr val="white"/>
              </a:solidFill>
            </a:endParaRPr>
          </a:p>
        </p:txBody>
      </p:sp>
      <p:pic>
        <p:nvPicPr>
          <p:cNvPr id="11" name="Picture 2" descr="\\.psf\Home\Desktop\Intel.png"/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6554" y="6440786"/>
            <a:ext cx="485781" cy="32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11624735" y="6432680"/>
            <a:ext cx="3175" cy="316992"/>
          </a:xfrm>
          <a:prstGeom prst="line">
            <a:avLst/>
          </a:prstGeom>
          <a:ln w="952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484" y="413507"/>
            <a:ext cx="10972800" cy="115824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28pt Intel Clear Headline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484" y="1604434"/>
            <a:ext cx="10970683" cy="456776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16pt Intel Clear bullet one</a:t>
            </a:r>
          </a:p>
          <a:p>
            <a:pPr lvl="2"/>
            <a:r>
              <a:rPr lang="en-US" dirty="0"/>
              <a:t>16pt Intel Clear sub-bullet</a:t>
            </a:r>
          </a:p>
          <a:p>
            <a:pPr lvl="3"/>
            <a:r>
              <a:rPr lang="en-US" dirty="0" err="1"/>
              <a:t>14pt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63136" y="6432516"/>
            <a:ext cx="284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67">
                <a:solidFill>
                  <a:schemeClr val="bg1"/>
                </a:solidFill>
                <a:latin typeface="+mn-lt"/>
                <a:cs typeface="Intel Clear"/>
              </a:defRPr>
            </a:lvl1pPr>
          </a:lstStyle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374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1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609585" rtl="0" eaLnBrk="1" latinLnBrk="0" hangingPunct="1">
        <a:lnSpc>
          <a:spcPct val="100000"/>
        </a:lnSpc>
        <a:spcBef>
          <a:spcPct val="0"/>
        </a:spcBef>
        <a:buNone/>
        <a:defRPr sz="3733" b="0" i="0" kern="1200" spc="0" baseline="0">
          <a:solidFill>
            <a:schemeClr val="tx2"/>
          </a:solidFill>
          <a:latin typeface="Intel Clear"/>
          <a:ea typeface="Intel Clear"/>
          <a:cs typeface="Intel Clear"/>
        </a:defRPr>
      </a:lvl1pPr>
    </p:titleStyle>
    <p:bodyStyle>
      <a:lvl1pPr marL="0" indent="0" algn="l" defTabSz="609585" rtl="0" eaLnBrk="1" latinLnBrk="0" hangingPunct="1">
        <a:spcBef>
          <a:spcPts val="1600"/>
        </a:spcBef>
        <a:spcAft>
          <a:spcPts val="0"/>
        </a:spcAft>
        <a:buFont typeface="Wingdings" panose="05000000000000000000" pitchFamily="2" charset="2"/>
        <a:buNone/>
        <a:defRPr sz="2400" b="0" kern="1200">
          <a:solidFill>
            <a:srgbClr val="0071C5"/>
          </a:solidFill>
          <a:latin typeface="+mn-lt"/>
          <a:ea typeface="+mn-ea"/>
          <a:cs typeface="Intel Clear" panose="020B0604020203020204" pitchFamily="34" charset="0"/>
        </a:defRPr>
      </a:lvl1pPr>
      <a:lvl2pPr marL="300559" indent="-300559" algn="l" defTabSz="609585" rtl="0" eaLnBrk="1" latinLnBrk="0" hangingPunct="1">
        <a:spcBef>
          <a:spcPts val="1600"/>
        </a:spcBef>
        <a:buFont typeface="Wingdings" charset="2"/>
        <a:buChar char="§"/>
        <a:defRPr sz="2133" kern="1200" baseline="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2pPr>
      <a:lvl3pPr marL="761981" indent="-304792" algn="l" defTabSz="609585" rtl="0" eaLnBrk="1" latinLnBrk="0" hangingPunct="1">
        <a:spcBef>
          <a:spcPts val="1067"/>
        </a:spcBef>
        <a:buFont typeface="Intel Clear" panose="020B0604020203020204" pitchFamily="34" charset="0"/>
        <a:buChar char="–"/>
        <a:defRPr sz="2133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3pPr>
      <a:lvl4pPr marL="1293252" indent="-304792" algn="l" defTabSz="609585" rtl="0" eaLnBrk="1" latinLnBrk="0" hangingPunct="1">
        <a:spcBef>
          <a:spcPct val="20000"/>
        </a:spcBef>
        <a:buFont typeface="Arial"/>
        <a:buChar char="–"/>
        <a:defRPr sz="1867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4pPr>
      <a:lvl5pPr marL="1758907" indent="-304792" algn="l" defTabSz="609585" rtl="0" eaLnBrk="1" latinLnBrk="0" hangingPunct="1">
        <a:spcBef>
          <a:spcPct val="20000"/>
        </a:spcBef>
        <a:buFont typeface="Intel Clear" panose="020B0604020203020204" pitchFamily="34" charset="0"/>
        <a:buChar char="–"/>
        <a:defRPr sz="1867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tile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LevelClick to edit Master text styles</a:t>
            </a:r>
          </a:p>
          <a:p>
            <a:pPr marL="685800" lvl="1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600200" lvl="3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057400" lvl="4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latinLnBrk="1"/>
            <a:r>
              <a:rPr lang="en-US" sz="1200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7/15/19</a:t>
            </a:r>
            <a:endParaRPr lang="en-US" sz="1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pPr latinLnBrk="1"/>
            <a:endParaRPr lang="en-US" sz="2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 latinLnBrk="1"/>
            <a:fld id="{ED4435BB-7FB8-4B3C-B8F0-BADDD5B66F6F}" type="slidenum">
              <a:rPr lang="en-US" sz="1200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pPr algn="r" latinLnBrk="1"/>
              <a:t>‹#›</a:t>
            </a:fld>
            <a:endParaRPr lang="en-US" sz="1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69855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ogns282/lecture_setting.git" TargetMode="Externa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eogns282/lecture_inference.git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ocalhost:8888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0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hyperlink" Target="http://localhost:6006/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ocalhost:6006/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mailto:ai@gw.teratec.co.kr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2.xml"/><Relationship Id="rId5" Type="http://schemas.openxmlformats.org/officeDocument/2006/relationships/hyperlink" Target="https://arxiv.org/abs/1611.10012" TargetMode="External"/><Relationship Id="rId4" Type="http://schemas.openxmlformats.org/officeDocument/2006/relationships/hyperlink" Target="https://arxiv.org/abs/1506.01497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7.png"/><Relationship Id="rId4" Type="http://schemas.openxmlformats.org/officeDocument/2006/relationships/hyperlink" Target="https://github.com/tensorflow/models/tree/master/research/object_detection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ogns282/lecture_0" TargetMode="Externa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test@gw.teratec.co.k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607680" y="630360"/>
            <a:ext cx="10846800" cy="577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/>
          <a:lstStyle/>
          <a:p>
            <a:pPr latinLnBrk="1">
              <a:lnSpc>
                <a:spcPct val="90000"/>
              </a:lnSpc>
            </a:pPr>
            <a:r>
              <a:rPr lang="en-US" sz="6600" b="1" spc="-1">
                <a:solidFill>
                  <a:srgbClr val="203864"/>
                </a:solidFill>
                <a:uFill>
                  <a:solidFill>
                    <a:srgbClr val="FFFFFF"/>
                  </a:solidFill>
                </a:uFill>
                <a:latin typeface="Arial Black"/>
              </a:rPr>
              <a:t>Object Detection</a:t>
            </a:r>
            <a:endParaRPr lang="en-US" sz="4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>
              <a:lnSpc>
                <a:spcPct val="90000"/>
              </a:lnSpc>
            </a:pPr>
            <a:r>
              <a:rPr lang="en-US" sz="6600" b="1" spc="-1">
                <a:solidFill>
                  <a:srgbClr val="203864"/>
                </a:solidFill>
                <a:uFill>
                  <a:solidFill>
                    <a:srgbClr val="FFFFFF"/>
                  </a:solidFill>
                </a:uFill>
                <a:latin typeface="Arial Black"/>
              </a:rPr>
              <a:t>             </a:t>
            </a:r>
            <a:r>
              <a:rPr lang="en-US" sz="6600" b="1" spc="-1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 Black"/>
              </a:rPr>
              <a:t>and </a:t>
            </a:r>
            <a:r>
              <a:rPr lang="en-US" sz="6600" b="1" spc="-1">
                <a:solidFill>
                  <a:srgbClr val="203864"/>
                </a:solidFill>
                <a:uFill>
                  <a:solidFill>
                    <a:srgbClr val="FFFFFF"/>
                  </a:solidFill>
                </a:uFill>
                <a:latin typeface="Arial Black"/>
              </a:rPr>
              <a:t>OpenVINO </a:t>
            </a:r>
            <a:endParaRPr lang="en-US" sz="4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85" name="CustomShape 2"/>
          <p:cNvSpPr/>
          <p:nvPr/>
        </p:nvSpPr>
        <p:spPr>
          <a:xfrm>
            <a:off x="3594960" y="5054760"/>
            <a:ext cx="5037480" cy="94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 latinLnBrk="1"/>
            <a:r>
              <a:rPr lang="en-US" sz="2800" b="1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2018. Oct. 15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algn="ctr" latinLnBrk="1"/>
            <a:r>
              <a:rPr lang="en-US" sz="2800" b="1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Peter Park/Ike Lee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4638591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prstClr val="black"/>
                </a:solidFill>
              </a:rPr>
              <a:t>OpenVINO</a:t>
            </a:r>
            <a:r>
              <a:rPr lang="ko-KR" altLang="en-US" dirty="0">
                <a:solidFill>
                  <a:prstClr val="black"/>
                </a:solidFill>
              </a:rPr>
              <a:t>의 </a:t>
            </a:r>
            <a:r>
              <a:rPr lang="en-US" altLang="ko-KR" dirty="0">
                <a:solidFill>
                  <a:prstClr val="black"/>
                </a:solidFill>
              </a:rPr>
              <a:t>Deep Learning Toolkit</a:t>
            </a:r>
            <a:r>
              <a:rPr lang="ko-KR" altLang="en-US" dirty="0">
                <a:solidFill>
                  <a:prstClr val="black"/>
                </a:solidFill>
              </a:rPr>
              <a:t>을 사용하여 </a:t>
            </a:r>
            <a:r>
              <a:rPr lang="en-US" altLang="ko-KR" dirty="0">
                <a:solidFill>
                  <a:prstClr val="black"/>
                </a:solidFill>
              </a:rPr>
              <a:t>S/W </a:t>
            </a:r>
            <a:r>
              <a:rPr lang="ko-KR" altLang="en-US" dirty="0">
                <a:solidFill>
                  <a:prstClr val="black"/>
                </a:solidFill>
              </a:rPr>
              <a:t>구현하기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51940" y="1209136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altLang="ko-KR" sz="2000" b="1" dirty="0" err="1"/>
              <a:t>Tensorflow</a:t>
            </a:r>
            <a:r>
              <a:rPr lang="en-US" altLang="ko-KR" sz="2000" b="1" dirty="0"/>
              <a:t> Docker </a:t>
            </a:r>
            <a:r>
              <a:rPr lang="ko-KR" altLang="en-US" sz="2000" b="1" dirty="0"/>
              <a:t>이용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319" y="2897303"/>
            <a:ext cx="10490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</a:rPr>
              <a:t>- TF</a:t>
            </a:r>
            <a:r>
              <a:rPr lang="ko-KR" altLang="en-US" b="1" dirty="0">
                <a:solidFill>
                  <a:schemeClr val="accent5"/>
                </a:solidFill>
              </a:rPr>
              <a:t>를 사용하기 위한 기본적인 환경 세팅이 되어 있는 가상환경에서 </a:t>
            </a:r>
            <a:r>
              <a:rPr lang="en-US" altLang="ko-KR" b="1" dirty="0">
                <a:solidFill>
                  <a:schemeClr val="accent5"/>
                </a:solidFill>
              </a:rPr>
              <a:t>TF </a:t>
            </a:r>
            <a:r>
              <a:rPr lang="en-US" altLang="ko-KR" b="1" dirty="0" err="1">
                <a:solidFill>
                  <a:schemeClr val="accent5"/>
                </a:solidFill>
              </a:rPr>
              <a:t>docker</a:t>
            </a:r>
            <a:r>
              <a:rPr lang="en-US" altLang="ko-KR" b="1" dirty="0">
                <a:solidFill>
                  <a:schemeClr val="accent5"/>
                </a:solidFill>
              </a:rPr>
              <a:t> image download. 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" y="617042"/>
            <a:ext cx="1519968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/>
              <a:t>2. </a:t>
            </a:r>
            <a:r>
              <a:rPr lang="ko-KR" altLang="en-US" sz="2000" dirty="0"/>
              <a:t>환경 </a:t>
            </a:r>
            <a:r>
              <a:rPr lang="ko-KR" altLang="en-US" sz="2000" dirty="0" err="1"/>
              <a:t>세팅</a:t>
            </a:r>
            <a:endParaRPr lang="en-US" altLang="ko-KR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11909" y="3553444"/>
            <a:ext cx="7599655" cy="101566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sudo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docker pull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tensorflow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/tensorflow:1.13.1-py3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sudo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docker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run -it --rm -p 8888:8888 -p 6006:6006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tensorflow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/tensorflow:1.13.1-py3 bash </a:t>
            </a:r>
          </a:p>
        </p:txBody>
      </p:sp>
      <p:sp>
        <p:nvSpPr>
          <p:cNvPr id="20" name="Rectangle 1"/>
          <p:cNvSpPr/>
          <p:nvPr/>
        </p:nvSpPr>
        <p:spPr>
          <a:xfrm>
            <a:off x="8584749" y="3664139"/>
            <a:ext cx="2980025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Docker image download</a:t>
            </a:r>
          </a:p>
        </p:txBody>
      </p:sp>
      <p:sp>
        <p:nvSpPr>
          <p:cNvPr id="21" name="Down Arrow 13"/>
          <p:cNvSpPr/>
          <p:nvPr/>
        </p:nvSpPr>
        <p:spPr>
          <a:xfrm>
            <a:off x="9982724" y="4218041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22" name="Rectangle 12"/>
          <p:cNvSpPr/>
          <p:nvPr/>
        </p:nvSpPr>
        <p:spPr>
          <a:xfrm>
            <a:off x="8584748" y="4439384"/>
            <a:ext cx="2980025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Docker image </a:t>
            </a:r>
            <a:r>
              <a:rPr lang="ko-KR" altLang="en-US" dirty="0">
                <a:solidFill>
                  <a:prstClr val="black"/>
                </a:solidFill>
              </a:rPr>
              <a:t>실행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29141" y="5222324"/>
            <a:ext cx="7599655" cy="101566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sudo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-i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docker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kill $(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docker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ps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-q -f status=running)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docker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rm $(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docker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ps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-q -f status=exited)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27226" y="4868520"/>
            <a:ext cx="776902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accent5"/>
                </a:solidFill>
              </a:rPr>
              <a:t>- </a:t>
            </a:r>
            <a:r>
              <a:rPr lang="ko-KR" altLang="en-US" b="1" dirty="0">
                <a:solidFill>
                  <a:schemeClr val="accent5"/>
                </a:solidFill>
              </a:rPr>
              <a:t>위의 명령어에서 에러가 날경우 하기 코드를 먼저 실행 합니다</a:t>
            </a:r>
            <a:r>
              <a:rPr lang="en-US" altLang="ko-KR" b="1" dirty="0">
                <a:solidFill>
                  <a:schemeClr val="accent5"/>
                </a:solidFill>
              </a:rPr>
              <a:t>.</a:t>
            </a:r>
          </a:p>
        </p:txBody>
      </p:sp>
      <p:sp>
        <p:nvSpPr>
          <p:cNvPr id="26" name="Rectangle 12"/>
          <p:cNvSpPr/>
          <p:nvPr/>
        </p:nvSpPr>
        <p:spPr>
          <a:xfrm>
            <a:off x="8584748" y="5337055"/>
            <a:ext cx="2980025" cy="68376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prstClr val="black"/>
                </a:solidFill>
              </a:rPr>
              <a:t>실행중인 모든 컨테이너 강제 종료</a:t>
            </a:r>
            <a:endParaRPr lang="en-US" altLang="ko-KR" sz="1400" dirty="0">
              <a:solidFill>
                <a:prstClr val="black"/>
              </a:solidFill>
            </a:endParaRPr>
          </a:p>
          <a:p>
            <a:pPr algn="ctr"/>
            <a:r>
              <a:rPr lang="ko-KR" altLang="en-US" sz="1400" dirty="0">
                <a:solidFill>
                  <a:prstClr val="black"/>
                </a:solidFill>
              </a:rPr>
              <a:t>종료된 모든 컨테이너 삭제</a:t>
            </a:r>
            <a:endParaRPr lang="en-US" sz="1400" dirty="0">
              <a:solidFill>
                <a:prstClr val="black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183F5EEB-8E90-0546-8F8A-ED0F040B6793}"/>
              </a:ext>
            </a:extLst>
          </p:cNvPr>
          <p:cNvSpPr txBox="1"/>
          <p:nvPr/>
        </p:nvSpPr>
        <p:spPr>
          <a:xfrm>
            <a:off x="599318" y="1684423"/>
            <a:ext cx="10490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</a:rPr>
              <a:t>- Docker </a:t>
            </a:r>
            <a:r>
              <a:rPr lang="ko-KR" altLang="en-US" b="1" dirty="0">
                <a:solidFill>
                  <a:schemeClr val="accent5"/>
                </a:solidFill>
              </a:rPr>
              <a:t>설치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C0D72BDC-8DC9-3848-AB97-049F9142298B}"/>
              </a:ext>
            </a:extLst>
          </p:cNvPr>
          <p:cNvSpPr txBox="1"/>
          <p:nvPr/>
        </p:nvSpPr>
        <p:spPr>
          <a:xfrm>
            <a:off x="740324" y="2078521"/>
            <a:ext cx="7599655" cy="40011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sudo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apt install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docker.io</a:t>
            </a: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00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1" y="617042"/>
            <a:ext cx="1519968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/>
              <a:t>2. </a:t>
            </a:r>
            <a:r>
              <a:rPr lang="ko-KR" altLang="en-US" sz="2000" dirty="0"/>
              <a:t>환경 </a:t>
            </a:r>
            <a:r>
              <a:rPr lang="ko-KR" altLang="en-US" sz="2000" dirty="0" err="1"/>
              <a:t>세팅</a:t>
            </a:r>
            <a:endParaRPr lang="en-US" altLang="ko-KR" sz="2000" dirty="0"/>
          </a:p>
        </p:txBody>
      </p:sp>
      <p:sp>
        <p:nvSpPr>
          <p:cNvPr id="40" name="TextBox 39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37679" y="3349559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85058" y="3247069"/>
            <a:ext cx="10490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Object detection API </a:t>
            </a:r>
            <a:r>
              <a:rPr lang="ko-KR" altLang="en-US" b="1" dirty="0"/>
              <a:t>설치 이후 </a:t>
            </a:r>
            <a:r>
              <a:rPr lang="en-US" altLang="ko-KR" b="1" dirty="0"/>
              <a:t>directory </a:t>
            </a:r>
            <a:r>
              <a:rPr lang="ko-KR" altLang="en-US" b="1" dirty="0"/>
              <a:t>이동</a:t>
            </a:r>
            <a:endParaRPr lang="en-US" altLang="ko-KR" b="1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12965" y="3826762"/>
            <a:ext cx="10649898" cy="101566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bash setting.sh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cd ~/../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usr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/local/lib/python3.5/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dist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-packages/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tensorflow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/models/research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export PYTHONPATH=$PYTHONPATH:`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pwd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`:`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pwd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`/slim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85058" y="1014716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altLang="ko-KR" sz="2000" b="1" dirty="0" err="1"/>
              <a:t>git</a:t>
            </a:r>
            <a:r>
              <a:rPr lang="en-US" altLang="ko-KR" sz="2000" b="1" dirty="0"/>
              <a:t> </a:t>
            </a:r>
            <a:r>
              <a:rPr lang="ko-KR" altLang="en-US" sz="2000" b="1" dirty="0"/>
              <a:t>설치 및 </a:t>
            </a:r>
            <a:r>
              <a:rPr lang="en-US" altLang="ko-KR" sz="2000" b="1" dirty="0"/>
              <a:t>Source download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12965" y="1462667"/>
            <a:ext cx="10649898" cy="1631216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apt-get update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apt-get install -y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git</a:t>
            </a: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apt-get install -y unzip</a:t>
            </a: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git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clone 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  <a:hlinkClick r:id="rId3"/>
              </a:rPr>
              <a:t>https://github.com/eogns282/lecture_setting.git</a:t>
            </a: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mv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lecture_setting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/* ./</a:t>
            </a:r>
          </a:p>
        </p:txBody>
      </p:sp>
      <p:sp>
        <p:nvSpPr>
          <p:cNvPr id="48" name="Rectangle 1"/>
          <p:cNvSpPr/>
          <p:nvPr/>
        </p:nvSpPr>
        <p:spPr>
          <a:xfrm>
            <a:off x="8171710" y="4776450"/>
            <a:ext cx="3391153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prstClr val="black"/>
                </a:solidFill>
              </a:rPr>
              <a:t>Object Detection API </a:t>
            </a:r>
            <a:r>
              <a:rPr lang="ko-KR" altLang="en-US" sz="1600" dirty="0">
                <a:solidFill>
                  <a:prstClr val="black"/>
                </a:solidFill>
              </a:rPr>
              <a:t>폴더 확인 가능</a:t>
            </a:r>
            <a:endParaRPr lang="en-US" sz="1600" dirty="0">
              <a:solidFill>
                <a:prstClr val="black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57151" y="5390086"/>
            <a:ext cx="10490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setting.sh </a:t>
            </a:r>
            <a:r>
              <a:rPr lang="ko-KR" altLang="en-US" b="1" dirty="0"/>
              <a:t>내부</a:t>
            </a:r>
            <a:endParaRPr lang="en-US" altLang="ko-KR" b="1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885058" y="5811252"/>
            <a:ext cx="10649898" cy="70788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cd ~/../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usr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/local/lib/python3.5/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dist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-packages/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tensorflow</a:t>
            </a: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git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clone https://github.com/tensorflow/models</a:t>
            </a:r>
          </a:p>
        </p:txBody>
      </p:sp>
    </p:spTree>
    <p:extLst>
      <p:ext uri="{BB962C8B-B14F-4D97-AF65-F5344CB8AC3E}">
        <p14:creationId xmlns:p14="http://schemas.microsoft.com/office/powerpoint/2010/main" val="3221668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1" y="617042"/>
            <a:ext cx="4202689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/>
              <a:t>3. Pre-trained model</a:t>
            </a:r>
            <a:r>
              <a:rPr lang="ko-KR" altLang="en-US" sz="2000" dirty="0"/>
              <a:t>로 </a:t>
            </a:r>
            <a:r>
              <a:rPr lang="en-US" altLang="ko-KR" sz="2000" dirty="0"/>
              <a:t>Inference </a:t>
            </a:r>
            <a:r>
              <a:rPr lang="ko-KR" altLang="en-US" sz="2000" dirty="0"/>
              <a:t>하기</a:t>
            </a:r>
            <a:endParaRPr lang="en-US" altLang="ko-KR" sz="2000" dirty="0"/>
          </a:p>
        </p:txBody>
      </p:sp>
      <p:sp>
        <p:nvSpPr>
          <p:cNvPr id="53" name="TextBox 52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223" y="1757090"/>
            <a:ext cx="4891504" cy="2910445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585325" y="4823379"/>
            <a:ext cx="53646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/>
              <a:t>많은 양의 데이터와 </a:t>
            </a:r>
            <a:r>
              <a:rPr lang="en-US" altLang="ko-KR" sz="2400" dirty="0"/>
              <a:t>GPU</a:t>
            </a:r>
            <a:r>
              <a:rPr lang="ko-KR" altLang="en-US" sz="2400" dirty="0"/>
              <a:t>로 잘 학습 된 </a:t>
            </a:r>
            <a:r>
              <a:rPr lang="en-US" altLang="ko-KR" sz="2400" dirty="0"/>
              <a:t>model</a:t>
            </a:r>
            <a:r>
              <a:rPr lang="ko-KR" altLang="en-US" sz="2400" dirty="0"/>
              <a:t>의 </a:t>
            </a:r>
            <a:r>
              <a:rPr lang="en-US" altLang="ko-KR" sz="2400" dirty="0"/>
              <a:t>weight</a:t>
            </a:r>
            <a:r>
              <a:rPr lang="ko-KR" altLang="en-US" sz="2400" dirty="0"/>
              <a:t>를 가져와서 사용</a:t>
            </a:r>
            <a:endParaRPr lang="en-US" sz="2400" dirty="0"/>
          </a:p>
        </p:txBody>
      </p:sp>
      <p:sp>
        <p:nvSpPr>
          <p:cNvPr id="36" name="TextBox 35"/>
          <p:cNvSpPr txBox="1"/>
          <p:nvPr/>
        </p:nvSpPr>
        <p:spPr>
          <a:xfrm>
            <a:off x="197556" y="5733509"/>
            <a:ext cx="6140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5"/>
                </a:solidFill>
              </a:rPr>
              <a:t>- </a:t>
            </a:r>
            <a:r>
              <a:rPr lang="ko-KR" altLang="en-US" b="1" dirty="0">
                <a:solidFill>
                  <a:schemeClr val="accent5"/>
                </a:solidFill>
              </a:rPr>
              <a:t>단</a:t>
            </a:r>
            <a:r>
              <a:rPr lang="en-US" altLang="ko-KR" b="1" dirty="0">
                <a:solidFill>
                  <a:schemeClr val="accent5"/>
                </a:solidFill>
              </a:rPr>
              <a:t>, </a:t>
            </a:r>
            <a:r>
              <a:rPr lang="ko-KR" altLang="en-US" b="1" dirty="0">
                <a:solidFill>
                  <a:schemeClr val="accent5"/>
                </a:solidFill>
              </a:rPr>
              <a:t>미리 학습할 때의 </a:t>
            </a:r>
            <a:r>
              <a:rPr lang="en-US" altLang="ko-KR" b="1" dirty="0">
                <a:solidFill>
                  <a:schemeClr val="accent5"/>
                </a:solidFill>
              </a:rPr>
              <a:t>label </a:t>
            </a:r>
            <a:r>
              <a:rPr lang="ko-KR" altLang="en-US" b="1" dirty="0">
                <a:solidFill>
                  <a:schemeClr val="accent5"/>
                </a:solidFill>
              </a:rPr>
              <a:t>정보밖에 사용할 수 없음</a:t>
            </a:r>
            <a:endParaRPr lang="en-US" b="1" dirty="0">
              <a:solidFill>
                <a:schemeClr val="accent5"/>
              </a:solidFill>
            </a:endParaRPr>
          </a:p>
        </p:txBody>
      </p:sp>
      <p:pic>
        <p:nvPicPr>
          <p:cNvPr id="52" name="그림 51"/>
          <p:cNvPicPr>
            <a:picLocks noChangeAspect="1"/>
          </p:cNvPicPr>
          <p:nvPr/>
        </p:nvPicPr>
        <p:blipFill rotWithShape="1">
          <a:blip r:embed="rId5"/>
          <a:srcRect l="62906" t="20083" r="16351" b="56505"/>
          <a:stretch/>
        </p:blipFill>
        <p:spPr>
          <a:xfrm>
            <a:off x="6337697" y="2299966"/>
            <a:ext cx="5173415" cy="1824692"/>
          </a:xfrm>
          <a:prstGeom prst="rect">
            <a:avLst/>
          </a:prstGeom>
        </p:spPr>
      </p:pic>
      <p:sp>
        <p:nvSpPr>
          <p:cNvPr id="54" name="Rectangle 1"/>
          <p:cNvSpPr/>
          <p:nvPr/>
        </p:nvSpPr>
        <p:spPr>
          <a:xfrm>
            <a:off x="7434391" y="4417286"/>
            <a:ext cx="2980025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prstClr val="black"/>
                </a:solidFill>
              </a:rPr>
              <a:t>Object Detection API</a:t>
            </a:r>
            <a:r>
              <a:rPr lang="ko-KR" altLang="en-US" sz="1400" dirty="0">
                <a:solidFill>
                  <a:prstClr val="black"/>
                </a:solidFill>
              </a:rPr>
              <a:t>의 장점</a:t>
            </a:r>
            <a:endParaRPr lang="en-US" sz="14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21178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prstClr val="black"/>
                </a:solidFill>
              </a:rPr>
              <a:t>OpenVINO</a:t>
            </a:r>
            <a:r>
              <a:rPr lang="ko-KR" altLang="en-US" dirty="0">
                <a:solidFill>
                  <a:prstClr val="black"/>
                </a:solidFill>
              </a:rPr>
              <a:t>의 </a:t>
            </a:r>
            <a:r>
              <a:rPr lang="en-US" altLang="ko-KR" dirty="0">
                <a:solidFill>
                  <a:prstClr val="black"/>
                </a:solidFill>
              </a:rPr>
              <a:t>Deep Learning Toolkit</a:t>
            </a:r>
            <a:r>
              <a:rPr lang="ko-KR" altLang="en-US" dirty="0">
                <a:solidFill>
                  <a:prstClr val="black"/>
                </a:solidFill>
              </a:rPr>
              <a:t>을 사용하여 </a:t>
            </a:r>
            <a:r>
              <a:rPr lang="en-US" altLang="ko-KR" dirty="0">
                <a:solidFill>
                  <a:prstClr val="black"/>
                </a:solidFill>
              </a:rPr>
              <a:t>S/W </a:t>
            </a:r>
            <a:r>
              <a:rPr lang="ko-KR" altLang="en-US" dirty="0">
                <a:solidFill>
                  <a:prstClr val="black"/>
                </a:solidFill>
              </a:rPr>
              <a:t>구현하기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" y="603857"/>
            <a:ext cx="4202689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/>
              <a:t>3. Pre-trained model</a:t>
            </a:r>
            <a:r>
              <a:rPr lang="ko-KR" altLang="en-US" sz="2000" dirty="0"/>
              <a:t>로 </a:t>
            </a:r>
            <a:r>
              <a:rPr lang="en-US" altLang="ko-KR" sz="2000" dirty="0"/>
              <a:t>Inference </a:t>
            </a:r>
            <a:r>
              <a:rPr lang="ko-KR" altLang="en-US" sz="2000" dirty="0"/>
              <a:t>하기</a:t>
            </a:r>
            <a:endParaRPr lang="en-US" altLang="ko-KR" sz="2000" dirty="0"/>
          </a:p>
        </p:txBody>
      </p:sp>
      <p:sp>
        <p:nvSpPr>
          <p:cNvPr id="26" name="TextBox 25"/>
          <p:cNvSpPr txBox="1"/>
          <p:nvPr/>
        </p:nvSpPr>
        <p:spPr>
          <a:xfrm>
            <a:off x="790223" y="1188632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/>
              <a:t>Inference</a:t>
            </a:r>
            <a:r>
              <a:rPr lang="ko-KR" altLang="en-US" sz="2000" b="1" dirty="0"/>
              <a:t>용 데이터 다운로드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18130" y="1636583"/>
            <a:ext cx="10356854" cy="193899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 cd 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~/../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usr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/local/lib/python3.5/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dist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-packages/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tensorflow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/models/research/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object_detection</a:t>
            </a: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 mkdir 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practice1</a:t>
            </a:r>
          </a:p>
          <a:p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wget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-O practice1/puppy.jpg http://4.bp.blogspot.com/-abhbK3OEMKc/UU9BfY980kI/AAAAAAAAg4Q/ApxT0I4Sx_8/s1600/cute-puppy-pictures-030.jpg</a:t>
            </a:r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9004" y="3858610"/>
            <a:ext cx="1951139" cy="2649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7743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628930"/>
            <a:ext cx="4202689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/>
              <a:t>3. Pre-trained model</a:t>
            </a:r>
            <a:r>
              <a:rPr lang="ko-KR" altLang="en-US" sz="2000" dirty="0"/>
              <a:t>로 </a:t>
            </a:r>
            <a:r>
              <a:rPr lang="en-US" altLang="ko-KR" sz="2000" dirty="0"/>
              <a:t>Inference </a:t>
            </a:r>
            <a:r>
              <a:rPr lang="ko-KR" altLang="en-US" sz="2000" dirty="0"/>
              <a:t>하기</a:t>
            </a:r>
            <a:endParaRPr lang="en-US" altLang="ko-KR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818130" y="1388788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/>
              <a:t>Pre-trained model download &amp; Inference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18129" y="1806141"/>
            <a:ext cx="10679213" cy="101566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git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clone 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  <a:hlinkClick r:id="rId4"/>
              </a:rPr>
              <a:t>https://github.com/eogns282/lecture_inference.git</a:t>
            </a: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mv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lecture_inference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/* ./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python 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model_download.py</a:t>
            </a:r>
            <a:endParaRPr lang="en-US" altLang="ko-KR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18129" y="3650660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/>
              <a:t>model_download.py </a:t>
            </a:r>
            <a:r>
              <a:rPr lang="ko-KR" altLang="en-US" sz="2000" b="1" dirty="0"/>
              <a:t>내부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46035" y="4098611"/>
            <a:ext cx="10679213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$ MODEL_NAME = 'faster_rcnn_resnet50_coco_2018_01_28'</a:t>
            </a:r>
          </a:p>
          <a:p>
            <a:r>
              <a:rPr lang="en-US" altLang="ko-KR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MODEL_FILE = MODEL_NAME + '.tar.gz'</a:t>
            </a:r>
            <a:endParaRPr lang="en-US" altLang="ko-KR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85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" y="526857"/>
            <a:ext cx="4202689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/>
              <a:t>3. Pre-trained model</a:t>
            </a:r>
            <a:r>
              <a:rPr lang="ko-KR" altLang="en-US" sz="2000" dirty="0"/>
              <a:t>로 </a:t>
            </a:r>
            <a:r>
              <a:rPr lang="en-US" altLang="ko-KR" sz="2000" dirty="0"/>
              <a:t>Inference </a:t>
            </a:r>
            <a:r>
              <a:rPr lang="ko-KR" altLang="en-US" sz="2000" dirty="0"/>
              <a:t>하기</a:t>
            </a:r>
            <a:endParaRPr lang="en-US" altLang="ko-KR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828640" y="1219299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**** </a:t>
            </a:r>
            <a:r>
              <a:rPr lang="en-US" sz="2000" b="1" dirty="0" err="1"/>
              <a:t>run.py</a:t>
            </a:r>
            <a:r>
              <a:rPr lang="en-US" sz="2000" b="1" dirty="0"/>
              <a:t> </a:t>
            </a:r>
            <a:r>
              <a:rPr lang="ko-KR" altLang="en-US" sz="2000" b="1" dirty="0"/>
              <a:t>코드 수정</a:t>
            </a:r>
            <a:r>
              <a:rPr lang="en-US" altLang="ko-KR" sz="2000" b="1" dirty="0"/>
              <a:t> ****</a:t>
            </a:r>
            <a:endParaRPr lang="en-US" sz="20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F96CD056-ECEC-1142-9B1F-989FE83019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670" y="2204774"/>
            <a:ext cx="10172700" cy="2679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EA004523-5B7E-AC4B-A179-81FE294D9358}"/>
              </a:ext>
            </a:extLst>
          </p:cNvPr>
          <p:cNvSpPr txBox="1"/>
          <p:nvPr/>
        </p:nvSpPr>
        <p:spPr>
          <a:xfrm>
            <a:off x="1048896" y="1740053"/>
            <a:ext cx="6091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코드의 </a:t>
            </a:r>
            <a:r>
              <a:rPr kumimoji="1" lang="en-US" altLang="ko-KR" dirty="0"/>
              <a:t>120</a:t>
            </a:r>
            <a:r>
              <a:rPr kumimoji="1" lang="ko-KR" altLang="en-US" dirty="0"/>
              <a:t>번째 줄에서</a:t>
            </a:r>
            <a:r>
              <a:rPr kumimoji="1" lang="en-US" altLang="ko-KR" dirty="0"/>
              <a:t> jpg</a:t>
            </a:r>
            <a:r>
              <a:rPr kumimoji="1" lang="ko-KR" altLang="en-US" dirty="0"/>
              <a:t> 포맷을 지원하지 않는다는 에러 </a:t>
            </a:r>
            <a:endParaRPr kumimoji="1" lang="en-US" altLang="ko-KR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63BC51D8-D4F7-D043-B659-E0DDC54D3330}"/>
              </a:ext>
            </a:extLst>
          </p:cNvPr>
          <p:cNvSpPr/>
          <p:nvPr/>
        </p:nvSpPr>
        <p:spPr>
          <a:xfrm>
            <a:off x="1172881" y="2654455"/>
            <a:ext cx="3378632" cy="2802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xmlns="" id="{8EF0BAB7-0A89-F649-9D8D-59107DC1937E}"/>
              </a:ext>
            </a:extLst>
          </p:cNvPr>
          <p:cNvSpPr/>
          <p:nvPr/>
        </p:nvSpPr>
        <p:spPr>
          <a:xfrm>
            <a:off x="934669" y="4577081"/>
            <a:ext cx="9568193" cy="2802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612031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" y="526857"/>
            <a:ext cx="4202689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/>
              <a:t>3. Pre-trained model</a:t>
            </a:r>
            <a:r>
              <a:rPr lang="ko-KR" altLang="en-US" sz="2000" dirty="0"/>
              <a:t>로 </a:t>
            </a:r>
            <a:r>
              <a:rPr lang="en-US" altLang="ko-KR" sz="2000" dirty="0"/>
              <a:t>Inference </a:t>
            </a:r>
            <a:r>
              <a:rPr lang="ko-KR" altLang="en-US" sz="2000" dirty="0"/>
              <a:t>하기</a:t>
            </a:r>
            <a:endParaRPr lang="en-US" altLang="ko-KR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818130" y="951586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**** </a:t>
            </a:r>
            <a:r>
              <a:rPr lang="en-US" sz="2000" b="1" dirty="0" err="1"/>
              <a:t>run.py</a:t>
            </a:r>
            <a:r>
              <a:rPr lang="en-US" sz="2000" b="1" dirty="0"/>
              <a:t> </a:t>
            </a:r>
            <a:r>
              <a:rPr lang="ko-KR" altLang="en-US" sz="2000" b="1" dirty="0"/>
              <a:t>코드 수정</a:t>
            </a:r>
            <a:r>
              <a:rPr lang="en-US" altLang="ko-KR" sz="2000" b="1" dirty="0"/>
              <a:t> ****</a:t>
            </a:r>
            <a:endParaRPr lang="en-US" sz="20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933743" y="1827288"/>
            <a:ext cx="10679213" cy="40011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apt install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nano</a:t>
            </a:r>
            <a:endParaRPr lang="en-US" altLang="ko-KR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55EF674-55B8-BF4E-8D60-A61952F83A66}"/>
              </a:ext>
            </a:extLst>
          </p:cNvPr>
          <p:cNvSpPr txBox="1"/>
          <p:nvPr/>
        </p:nvSpPr>
        <p:spPr>
          <a:xfrm>
            <a:off x="1184997" y="1434742"/>
            <a:ext cx="240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Nano </a:t>
            </a:r>
            <a:r>
              <a:rPr kumimoji="1" lang="ko-KR" altLang="en-US" dirty="0"/>
              <a:t>에디터 설치하기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33B06FCF-E4C9-A44A-B136-DFF3BF1EA68F}"/>
              </a:ext>
            </a:extLst>
          </p:cNvPr>
          <p:cNvSpPr txBox="1"/>
          <p:nvPr/>
        </p:nvSpPr>
        <p:spPr>
          <a:xfrm>
            <a:off x="946661" y="2785599"/>
            <a:ext cx="10679213" cy="40011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nano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run.py</a:t>
            </a:r>
            <a:endParaRPr lang="en-US" altLang="ko-KR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86235C6C-8847-5D45-899E-60EA21F8716F}"/>
              </a:ext>
            </a:extLst>
          </p:cNvPr>
          <p:cNvSpPr txBox="1"/>
          <p:nvPr/>
        </p:nvSpPr>
        <p:spPr>
          <a:xfrm>
            <a:off x="1213413" y="2393053"/>
            <a:ext cx="1820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err="1"/>
              <a:t>run.py</a:t>
            </a:r>
            <a:r>
              <a:rPr kumimoji="1" lang="en-US" altLang="ko-KR" dirty="0"/>
              <a:t> </a:t>
            </a:r>
            <a:r>
              <a:rPr kumimoji="1" lang="ko-KR" altLang="en-US" dirty="0"/>
              <a:t>파일 열기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D774930B-B8E1-5A4D-94FB-D3379B09BF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7757" r="2352"/>
          <a:stretch/>
        </p:blipFill>
        <p:spPr>
          <a:xfrm>
            <a:off x="946661" y="4006100"/>
            <a:ext cx="8073252" cy="264023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A5C77A1A-17D9-684F-9943-75769FBBB650}"/>
              </a:ext>
            </a:extLst>
          </p:cNvPr>
          <p:cNvSpPr txBox="1"/>
          <p:nvPr/>
        </p:nvSpPr>
        <p:spPr>
          <a:xfrm>
            <a:off x="1210831" y="3537342"/>
            <a:ext cx="7215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맨 아랫줄 </a:t>
            </a:r>
            <a:r>
              <a:rPr kumimoji="1" lang="en-US" altLang="ko-KR" dirty="0"/>
              <a:t>jpg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png</a:t>
            </a:r>
            <a:r>
              <a:rPr kumimoji="1" lang="ko-KR" altLang="en-US" dirty="0"/>
              <a:t>로 바꾸고 컨트롤</a:t>
            </a:r>
            <a:r>
              <a:rPr kumimoji="1" lang="en-US" altLang="ko-KR" dirty="0"/>
              <a:t>+x,</a:t>
            </a:r>
            <a:r>
              <a:rPr kumimoji="1" lang="ko-KR" altLang="en-US" dirty="0"/>
              <a:t> </a:t>
            </a:r>
            <a:r>
              <a:rPr kumimoji="1" lang="en-US" altLang="ko-KR" dirty="0"/>
              <a:t>y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눌러 변경사항을 저장한다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08884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prstClr val="black"/>
                </a:solidFill>
              </a:rPr>
              <a:t>OpenVINO</a:t>
            </a:r>
            <a:r>
              <a:rPr lang="ko-KR" altLang="en-US" dirty="0">
                <a:solidFill>
                  <a:prstClr val="black"/>
                </a:solidFill>
              </a:rPr>
              <a:t>의 </a:t>
            </a:r>
            <a:r>
              <a:rPr lang="en-US" altLang="ko-KR" dirty="0">
                <a:solidFill>
                  <a:prstClr val="black"/>
                </a:solidFill>
              </a:rPr>
              <a:t>Deep Learning Toolkit</a:t>
            </a:r>
            <a:r>
              <a:rPr lang="ko-KR" altLang="en-US" dirty="0">
                <a:solidFill>
                  <a:prstClr val="black"/>
                </a:solidFill>
              </a:rPr>
              <a:t>을 사용하여 </a:t>
            </a:r>
            <a:r>
              <a:rPr lang="en-US" altLang="ko-KR" dirty="0">
                <a:solidFill>
                  <a:prstClr val="black"/>
                </a:solidFill>
              </a:rPr>
              <a:t>S/W </a:t>
            </a:r>
            <a:r>
              <a:rPr lang="ko-KR" altLang="en-US" dirty="0">
                <a:solidFill>
                  <a:prstClr val="black"/>
                </a:solidFill>
              </a:rPr>
              <a:t>구현하기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" y="621100"/>
            <a:ext cx="4202689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prstClr val="black"/>
                </a:solidFill>
              </a:rPr>
              <a:t>3. Pre-trained model</a:t>
            </a:r>
            <a:r>
              <a:rPr lang="ko-KR" altLang="en-US" sz="2000" dirty="0">
                <a:solidFill>
                  <a:prstClr val="black"/>
                </a:solidFill>
              </a:rPr>
              <a:t>로 </a:t>
            </a:r>
            <a:r>
              <a:rPr lang="en-US" altLang="ko-KR" sz="2000" dirty="0">
                <a:solidFill>
                  <a:prstClr val="black"/>
                </a:solidFill>
              </a:rPr>
              <a:t>Inference </a:t>
            </a:r>
            <a:r>
              <a:rPr lang="ko-KR" altLang="en-US" sz="2000" dirty="0">
                <a:solidFill>
                  <a:prstClr val="black"/>
                </a:solidFill>
              </a:rPr>
              <a:t>하기</a:t>
            </a:r>
            <a:endParaRPr lang="en-US" altLang="ko-KR" sz="2000" dirty="0">
              <a:solidFill>
                <a:prstClr val="black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18130" y="1421130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>
                <a:solidFill>
                  <a:prstClr val="black"/>
                </a:solidFill>
              </a:rPr>
              <a:t>Pre-trained model download &amp; Inference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18129" y="1838483"/>
            <a:ext cx="10679213" cy="40011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python 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run.py</a:t>
            </a:r>
            <a:endParaRPr lang="en-US" altLang="ko-KR" sz="2000" dirty="0">
              <a:solidFill>
                <a:prstClr val="black"/>
              </a:solidFill>
              <a:latin typeface="Consolas" panose="020B0609020204030204" pitchFamily="49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18130" y="4205193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ko-KR" altLang="en-US" sz="2000" b="1" dirty="0">
                <a:solidFill>
                  <a:prstClr val="black"/>
                </a:solidFill>
              </a:rPr>
              <a:t>결과 이미지 확인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18129" y="4699757"/>
            <a:ext cx="10651306" cy="160043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pip install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jupyter</a:t>
            </a: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" altLang="ko-KR" sz="2000" dirty="0">
                <a:solidFill>
                  <a:srgbClr val="FFFF00"/>
                </a:solidFill>
              </a:rPr>
              <a:t>export PATH=$PATH:~/.local/bin</a:t>
            </a: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jupyter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notebook --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=0.0.0.0 --port=8888 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--allow-root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  <a:hlinkClick r:id="rId4"/>
              </a:rPr>
              <a:t>http://localhost:8888/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2000" dirty="0">
                <a:solidFill>
                  <a:prstClr val="black"/>
                </a:solidFill>
                <a:latin typeface="Consolas" panose="020B0609020204030204" pitchFamily="49" charset="0"/>
              </a:rPr>
              <a:t>접속 </a:t>
            </a:r>
            <a:r>
              <a:rPr lang="en-US" altLang="ko-KR" sz="2000" dirty="0">
                <a:solidFill>
                  <a:prstClr val="black"/>
                </a:solidFill>
                <a:latin typeface="Consolas" panose="020B0609020204030204" pitchFamily="49" charset="0"/>
              </a:rPr>
              <a:t>: </a:t>
            </a:r>
            <a:r>
              <a:rPr lang="ko-KR" altLang="en-US" sz="2000" dirty="0">
                <a:solidFill>
                  <a:prstClr val="black"/>
                </a:solidFill>
                <a:latin typeface="Consolas" panose="020B0609020204030204" pitchFamily="49" charset="0"/>
              </a:rPr>
              <a:t>터미널에서 </a:t>
            </a:r>
            <a:r>
              <a:rPr lang="en-US" altLang="ko-KR" sz="2000" dirty="0">
                <a:solidFill>
                  <a:prstClr val="black"/>
                </a:solidFill>
                <a:latin typeface="Consolas" panose="020B0609020204030204" pitchFamily="49" charset="0"/>
              </a:rPr>
              <a:t>token </a:t>
            </a:r>
            <a:r>
              <a:rPr lang="ko-KR" altLang="en-US" sz="2000" dirty="0">
                <a:solidFill>
                  <a:prstClr val="black"/>
                </a:solidFill>
                <a:latin typeface="Consolas" panose="020B0609020204030204" pitchFamily="49" charset="0"/>
              </a:rPr>
              <a:t>값 복사해서 </a:t>
            </a:r>
            <a:r>
              <a:rPr lang="ko-KR" altLang="en-US" sz="2000" dirty="0" err="1">
                <a:solidFill>
                  <a:prstClr val="black"/>
                </a:solidFill>
                <a:latin typeface="Consolas" panose="020B0609020204030204" pitchFamily="49" charset="0"/>
              </a:rPr>
              <a:t>붙여넣기</a:t>
            </a:r>
            <a:r>
              <a:rPr lang="en-US" altLang="ko-KR" sz="2000" dirty="0">
                <a:solidFill>
                  <a:prstClr val="black"/>
                </a:solidFill>
                <a:latin typeface="Consolas" panose="020B0609020204030204" pitchFamily="49" charset="0"/>
              </a:rPr>
              <a:t>.</a:t>
            </a:r>
          </a:p>
          <a:p>
            <a:r>
              <a:rPr lang="en-US" altLang="ko-KR" dirty="0" err="1">
                <a:solidFill>
                  <a:prstClr val="black"/>
                </a:solidFill>
                <a:latin typeface="Consolas" panose="020B0609020204030204" pitchFamily="49" charset="0"/>
              </a:rPr>
              <a:t>Jupyter</a:t>
            </a:r>
            <a:r>
              <a:rPr lang="en-US" altLang="ko-KR" dirty="0">
                <a:solidFill>
                  <a:prstClr val="black"/>
                </a:solidFill>
                <a:latin typeface="Consolas" panose="020B0609020204030204" pitchFamily="49" charset="0"/>
              </a:rPr>
              <a:t> notebook </a:t>
            </a:r>
            <a:r>
              <a:rPr lang="ko-KR" altLang="en-US" dirty="0">
                <a:solidFill>
                  <a:prstClr val="black"/>
                </a:solidFill>
                <a:latin typeface="Consolas" panose="020B0609020204030204" pitchFamily="49" charset="0"/>
              </a:rPr>
              <a:t>에서 </a:t>
            </a:r>
            <a:r>
              <a:rPr lang="en-US" altLang="ko-KR" dirty="0" err="1">
                <a:solidFill>
                  <a:prstClr val="black"/>
                </a:solidFill>
                <a:latin typeface="Consolas" panose="020B0609020204030204" pitchFamily="49" charset="0"/>
              </a:rPr>
              <a:t>object_detection</a:t>
            </a:r>
            <a:r>
              <a:rPr lang="en-US" altLang="ko-KR" dirty="0">
                <a:solidFill>
                  <a:prstClr val="black"/>
                </a:solidFill>
                <a:latin typeface="Consolas" panose="020B0609020204030204" pitchFamily="49" charset="0"/>
              </a:rPr>
              <a:t>/practice1 </a:t>
            </a:r>
            <a:r>
              <a:rPr lang="ko-KR" altLang="en-US" dirty="0">
                <a:solidFill>
                  <a:prstClr val="black"/>
                </a:solidFill>
                <a:latin typeface="Consolas" panose="020B0609020204030204" pitchFamily="49" charset="0"/>
              </a:rPr>
              <a:t>으로 이동해서 </a:t>
            </a:r>
            <a:r>
              <a:rPr lang="en-US" altLang="ko-KR" dirty="0" err="1">
                <a:solidFill>
                  <a:prstClr val="black"/>
                </a:solidFill>
                <a:latin typeface="Consolas" panose="020B0609020204030204" pitchFamily="49" charset="0"/>
              </a:rPr>
              <a:t>result.png</a:t>
            </a:r>
            <a:r>
              <a:rPr lang="en-US" altLang="ko-KR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ko-KR" altLang="en-US" dirty="0">
                <a:solidFill>
                  <a:prstClr val="black"/>
                </a:solidFill>
                <a:latin typeface="Consolas" panose="020B0609020204030204" pitchFamily="49" charset="0"/>
              </a:rPr>
              <a:t>클릭</a:t>
            </a:r>
            <a:r>
              <a:rPr lang="en-US" altLang="ko-KR" dirty="0">
                <a:solidFill>
                  <a:prstClr val="black"/>
                </a:solidFill>
                <a:latin typeface="Consolas" panose="020B0609020204030204" pitchFamily="49" charset="0"/>
              </a:rPr>
              <a:t>.  </a:t>
            </a:r>
          </a:p>
        </p:txBody>
      </p:sp>
      <p:sp>
        <p:nvSpPr>
          <p:cNvPr id="4" name="Rectangle 3"/>
          <p:cNvSpPr/>
          <p:nvPr/>
        </p:nvSpPr>
        <p:spPr>
          <a:xfrm>
            <a:off x="7711675" y="4699757"/>
            <a:ext cx="3757760" cy="369332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prstClr val="black"/>
                </a:solidFill>
              </a:rPr>
              <a:t>8888~89890 : </a:t>
            </a:r>
            <a:r>
              <a:rPr lang="ko-KR" altLang="en-US" dirty="0">
                <a:solidFill>
                  <a:prstClr val="black"/>
                </a:solidFill>
              </a:rPr>
              <a:t>사용한 포트 번호 확인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8129" y="2421758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/>
              <a:t>run.py </a:t>
            </a:r>
            <a:r>
              <a:rPr lang="ko-KR" altLang="en-US" sz="2000" b="1" dirty="0"/>
              <a:t>내부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46036" y="2812259"/>
            <a:ext cx="10651306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$ image = </a:t>
            </a:r>
            <a:r>
              <a:rPr lang="en-US" dirty="0" err="1">
                <a:solidFill>
                  <a:srgbClr val="FFFF00"/>
                </a:solidFill>
                <a:latin typeface="Consolas" panose="020B0609020204030204" pitchFamily="49" charset="0"/>
              </a:rPr>
              <a:t>Image.open</a:t>
            </a:r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FFFF00"/>
                </a:solidFill>
                <a:latin typeface="Consolas" panose="020B0609020204030204" pitchFamily="49" charset="0"/>
              </a:rPr>
              <a:t>image_path</a:t>
            </a:r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en-US" altLang="ko-KR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dirty="0" err="1">
                <a:solidFill>
                  <a:srgbClr val="FFFF00"/>
                </a:solidFill>
                <a:latin typeface="Consolas" panose="020B0609020204030204" pitchFamily="49" charset="0"/>
              </a:rPr>
              <a:t>output_dict</a:t>
            </a:r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FFFF00"/>
                </a:solidFill>
                <a:latin typeface="Consolas" panose="020B0609020204030204" pitchFamily="49" charset="0"/>
              </a:rPr>
              <a:t>run_inference_for_single_image</a:t>
            </a:r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FFFF00"/>
                </a:solidFill>
                <a:latin typeface="Consolas" panose="020B0609020204030204" pitchFamily="49" charset="0"/>
              </a:rPr>
              <a:t>image_np</a:t>
            </a:r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FFFF00"/>
                </a:solidFill>
                <a:latin typeface="Consolas" panose="020B0609020204030204" pitchFamily="49" charset="0"/>
              </a:rPr>
              <a:t>detection_graph</a:t>
            </a:r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dirty="0" err="1">
                <a:solidFill>
                  <a:srgbClr val="FFFF00"/>
                </a:solidFill>
                <a:latin typeface="Consolas" panose="020B0609020204030204" pitchFamily="49" charset="0"/>
              </a:rPr>
              <a:t>plt.savefig</a:t>
            </a:r>
            <a:r>
              <a:rPr lang="en-US" altLang="ko-KR" dirty="0">
                <a:solidFill>
                  <a:srgbClr val="FFFF00"/>
                </a:solidFill>
                <a:latin typeface="Consolas" panose="020B0609020204030204" pitchFamily="49" charset="0"/>
              </a:rPr>
              <a:t>('practice1/result.jpg')</a:t>
            </a:r>
          </a:p>
        </p:txBody>
      </p:sp>
    </p:spTree>
    <p:extLst>
      <p:ext uri="{BB962C8B-B14F-4D97-AF65-F5344CB8AC3E}">
        <p14:creationId xmlns:p14="http://schemas.microsoft.com/office/powerpoint/2010/main" val="36680279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97555" y="216753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" y="603857"/>
            <a:ext cx="5995487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/>
              <a:t>4. Custom dataset</a:t>
            </a:r>
            <a:r>
              <a:rPr lang="ko-KR" altLang="en-US" sz="2000" dirty="0"/>
              <a:t>으로 </a:t>
            </a:r>
            <a:r>
              <a:rPr lang="en-US" altLang="ko-KR" sz="2000" dirty="0"/>
              <a:t>Pre-trained model</a:t>
            </a:r>
            <a:r>
              <a:rPr lang="ko-KR" altLang="en-US" sz="2000" dirty="0"/>
              <a:t>을 </a:t>
            </a:r>
            <a:r>
              <a:rPr lang="en-US" altLang="ko-KR" sz="2000" dirty="0"/>
              <a:t>fine-tuning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7199" y="3517618"/>
            <a:ext cx="536460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/>
              <a:t>앞에서는 미리 학습된 </a:t>
            </a:r>
            <a:r>
              <a:rPr lang="en-US" altLang="ko-KR" sz="2400" dirty="0"/>
              <a:t>model</a:t>
            </a:r>
            <a:r>
              <a:rPr lang="ko-KR" altLang="en-US" sz="2400" dirty="0"/>
              <a:t>을 이용하여 바로 </a:t>
            </a:r>
            <a:r>
              <a:rPr lang="en-US" altLang="ko-KR" sz="2400" dirty="0"/>
              <a:t>inference</a:t>
            </a:r>
            <a:r>
              <a:rPr lang="ko-KR" altLang="en-US" sz="2400" dirty="0"/>
              <a:t>를 함</a:t>
            </a:r>
            <a:r>
              <a:rPr lang="en-US" altLang="ko-KR" sz="2400" dirty="0"/>
              <a:t>.</a:t>
            </a:r>
          </a:p>
          <a:p>
            <a:pPr algn="ctr"/>
            <a:endParaRPr lang="en-US" sz="2400" dirty="0"/>
          </a:p>
          <a:p>
            <a:pPr algn="ctr"/>
            <a:r>
              <a:rPr lang="ko-KR" altLang="en-US" sz="2400" dirty="0"/>
              <a:t>하지만</a:t>
            </a:r>
            <a:r>
              <a:rPr lang="en-US" altLang="ko-KR" sz="2400" dirty="0"/>
              <a:t>, </a:t>
            </a:r>
            <a:r>
              <a:rPr lang="ko-KR" altLang="en-US" sz="2400" dirty="0"/>
              <a:t>우리가 가지고 있는 </a:t>
            </a:r>
            <a:r>
              <a:rPr lang="en-US" altLang="ko-KR" sz="2400" dirty="0"/>
              <a:t>dataset</a:t>
            </a:r>
            <a:r>
              <a:rPr lang="ko-KR" altLang="en-US" sz="2400" dirty="0"/>
              <a:t>과 </a:t>
            </a:r>
            <a:r>
              <a:rPr lang="en-US" altLang="ko-KR" sz="2400" dirty="0"/>
              <a:t>pre-trained model</a:t>
            </a:r>
            <a:r>
              <a:rPr lang="ko-KR" altLang="en-US" sz="2400" dirty="0"/>
              <a:t>이 사용한 </a:t>
            </a:r>
            <a:r>
              <a:rPr lang="en-US" altLang="ko-KR" sz="2400" dirty="0"/>
              <a:t>dataset</a:t>
            </a:r>
            <a:r>
              <a:rPr lang="ko-KR" altLang="en-US" sz="2400" dirty="0"/>
              <a:t>이 다르다면</a:t>
            </a:r>
            <a:r>
              <a:rPr lang="en-US" altLang="ko-KR" sz="2400" dirty="0"/>
              <a:t>?</a:t>
            </a:r>
          </a:p>
          <a:p>
            <a:pPr algn="ctr"/>
            <a:endParaRPr lang="en-US" sz="2400" dirty="0"/>
          </a:p>
          <a:p>
            <a:pPr algn="ctr"/>
            <a:r>
              <a:rPr lang="ko-KR" altLang="en-US" sz="2400" dirty="0"/>
              <a:t>잘 학습되어 있는 </a:t>
            </a:r>
            <a:r>
              <a:rPr lang="en-US" altLang="ko-KR" sz="2400" dirty="0"/>
              <a:t>weight</a:t>
            </a:r>
            <a:r>
              <a:rPr lang="ko-KR" altLang="en-US" sz="2400" dirty="0"/>
              <a:t>를 </a:t>
            </a:r>
            <a:r>
              <a:rPr lang="en-US" altLang="ko-KR" sz="2400" dirty="0"/>
              <a:t>fine-tuning</a:t>
            </a:r>
            <a:endParaRPr lang="en-US" sz="2400" dirty="0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4"/>
          <a:srcRect l="62906" t="20083" r="16351" b="56505"/>
          <a:stretch/>
        </p:blipFill>
        <p:spPr>
          <a:xfrm>
            <a:off x="552792" y="1452241"/>
            <a:ext cx="5173415" cy="1824692"/>
          </a:xfrm>
          <a:prstGeom prst="rect">
            <a:avLst/>
          </a:prstGeom>
        </p:spPr>
      </p:pic>
      <p:cxnSp>
        <p:nvCxnSpPr>
          <p:cNvPr id="6" name="직선 연결선 5"/>
          <p:cNvCxnSpPr/>
          <p:nvPr/>
        </p:nvCxnSpPr>
        <p:spPr>
          <a:xfrm>
            <a:off x="5995488" y="1143000"/>
            <a:ext cx="0" cy="54216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5"/>
          <a:srcRect l="51172" t="28249" r="24297" b="21751"/>
          <a:stretch/>
        </p:blipFill>
        <p:spPr>
          <a:xfrm>
            <a:off x="6264770" y="1499267"/>
            <a:ext cx="5646674" cy="359660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405806" y="5253395"/>
            <a:ext cx="5364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Pet Detection dataset</a:t>
            </a:r>
            <a:r>
              <a:rPr lang="ko-KR" altLang="en-US" sz="2400" dirty="0"/>
              <a:t>을 이용하여 실습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306449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" y="603857"/>
            <a:ext cx="3071803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/>
              <a:t>4-1. Dataset </a:t>
            </a:r>
            <a:r>
              <a:rPr lang="ko-KR" altLang="en-US" sz="2000" dirty="0"/>
              <a:t>변환 </a:t>
            </a:r>
            <a:r>
              <a:rPr lang="en-US" altLang="ko-KR" sz="2000" dirty="0"/>
              <a:t>(</a:t>
            </a:r>
            <a:r>
              <a:rPr lang="en-US" altLang="ko-KR" sz="2000" dirty="0" err="1"/>
              <a:t>tfrecord</a:t>
            </a:r>
            <a:r>
              <a:rPr lang="en-US" altLang="ko-KR" sz="2000" dirty="0"/>
              <a:t>)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90223" y="1045757"/>
            <a:ext cx="10384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/>
              <a:t>Dataset download &amp; Unzip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18129" y="1493708"/>
            <a:ext cx="10799563" cy="132343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cd ~/../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usr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/local/lib/python3.5/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dist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-packages/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tensorflow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/models/research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git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clone https://github.com/eogns282/lecture_tfrecord.git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mv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lecture_tfrecord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/* ./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bash download.sh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18130" y="3393683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/>
              <a:t>Dataset </a:t>
            </a:r>
            <a:r>
              <a:rPr lang="ko-KR" altLang="en-US" sz="2000" b="1" dirty="0"/>
              <a:t>변환 후 </a:t>
            </a:r>
            <a:r>
              <a:rPr lang="en-US" altLang="ko-KR" sz="2000" b="1" dirty="0"/>
              <a:t>dataset directory </a:t>
            </a:r>
            <a:r>
              <a:rPr lang="ko-KR" altLang="en-US" sz="2000" b="1" dirty="0"/>
              <a:t>변경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90223" y="3755870"/>
            <a:ext cx="10827467" cy="243143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export PYTHONPATH=$PYTHONPATH:`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pwd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`:`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pwd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`/slim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</a:t>
            </a:r>
            <a:r>
              <a:rPr lang="en-US" altLang="ko-KR" sz="28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python object_detection/dataset_tools/create_pet_tf_record.py --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label_map_path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=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object_detection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/data/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pet_label_map.pbtxt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--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data_dir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=`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pwd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` --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output_dir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=`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pwd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`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ls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mkdir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practice2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mv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pet_faces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_* practice2</a:t>
            </a:r>
          </a:p>
        </p:txBody>
      </p:sp>
      <p:sp>
        <p:nvSpPr>
          <p:cNvPr id="43" name="Down Arrow 13"/>
          <p:cNvSpPr/>
          <p:nvPr/>
        </p:nvSpPr>
        <p:spPr>
          <a:xfrm rot="15083935" flipH="1">
            <a:off x="9659179" y="3333065"/>
            <a:ext cx="148539" cy="1332268"/>
          </a:xfrm>
          <a:prstGeom prst="downArrow">
            <a:avLst>
              <a:gd name="adj1" fmla="val 50000"/>
              <a:gd name="adj2" fmla="val 36761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45" name="Rectangle 1"/>
          <p:cNvSpPr/>
          <p:nvPr/>
        </p:nvSpPr>
        <p:spPr>
          <a:xfrm>
            <a:off x="8943666" y="3197929"/>
            <a:ext cx="2674025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Object Detection API</a:t>
            </a:r>
            <a:r>
              <a:rPr lang="ko-KR" altLang="en-US" sz="1600" dirty="0">
                <a:solidFill>
                  <a:schemeClr val="tx1"/>
                </a:solidFill>
              </a:rPr>
              <a:t>의 장점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6" name="Down Arrow 13"/>
          <p:cNvSpPr/>
          <p:nvPr/>
        </p:nvSpPr>
        <p:spPr>
          <a:xfrm rot="17882683" flipH="1">
            <a:off x="5016421" y="5544946"/>
            <a:ext cx="165642" cy="894213"/>
          </a:xfrm>
          <a:prstGeom prst="downArrow">
            <a:avLst>
              <a:gd name="adj1" fmla="val 50000"/>
              <a:gd name="adj2" fmla="val 36761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47" name="Rectangle 1"/>
          <p:cNvSpPr/>
          <p:nvPr/>
        </p:nvSpPr>
        <p:spPr>
          <a:xfrm>
            <a:off x="5532789" y="5686807"/>
            <a:ext cx="3257032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Practice2 </a:t>
            </a:r>
            <a:r>
              <a:rPr lang="ko-KR" altLang="en-US" sz="1600" dirty="0">
                <a:solidFill>
                  <a:schemeClr val="tx1"/>
                </a:solidFill>
              </a:rPr>
              <a:t>폴더에 학습에 필요한 파일들을 다 넣을 것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3791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0" y="0"/>
            <a:ext cx="12191760" cy="57780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/>
          <a:lstStyle/>
          <a:p>
            <a:pPr algn="ctr" latinLnBrk="1"/>
            <a:r>
              <a:rPr lang="en-US" sz="3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Object Detection이란... ?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363960" y="2287440"/>
            <a:ext cx="3738240" cy="356544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latinLnBrk="1"/>
            <a:r>
              <a:rPr lang="en-US" sz="2400" spc="-1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1. Task 소개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57200" latinLnBrk="1"/>
            <a:r>
              <a:rPr lang="en-US" sz="24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743040" lvl="1" indent="-285480" latinLnBrk="1">
              <a:buClr>
                <a:srgbClr val="000000"/>
              </a:buClr>
              <a:buFont typeface="Wingdings" charset="2"/>
              <a:buChar char=""/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Bounding box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914400" latinLnBrk="1"/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()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743040" lvl="1" indent="-285480" latinLnBrk="1">
              <a:buClr>
                <a:srgbClr val="000000"/>
              </a:buClr>
              <a:buFont typeface="Wingdings" charset="2"/>
              <a:buChar char=""/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Classification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57200" latinLnBrk="1"/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(dog, cat, person, …)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743040" lvl="1" indent="-285480" latinLnBrk="1">
              <a:buClr>
                <a:srgbClr val="000000"/>
              </a:buClr>
              <a:buFont typeface="Wingdings" charset="2"/>
              <a:buChar char=""/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Multi-Object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914400" latinLnBrk="1"/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() -&gt; Dog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914400" latinLnBrk="1"/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() -&gt; Person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57200" latinLnBrk="1"/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88" name="CustomShape 3"/>
          <p:cNvSpPr/>
          <p:nvPr/>
        </p:nvSpPr>
        <p:spPr>
          <a:xfrm>
            <a:off x="363960" y="2287440"/>
            <a:ext cx="3738240" cy="3292920"/>
          </a:xfrm>
          <a:prstGeom prst="rect">
            <a:avLst/>
          </a:prstGeom>
          <a:blipFill>
            <a:blip r:embed="rId2"/>
            <a:stretch>
              <a:fillRect t="-1650"/>
            </a:stretch>
          </a:blipFill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latinLnBrk="1"/>
            <a:r>
              <a: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 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89" name="CustomShape 4"/>
          <p:cNvSpPr/>
          <p:nvPr/>
        </p:nvSpPr>
        <p:spPr>
          <a:xfrm>
            <a:off x="9425160" y="1110240"/>
            <a:ext cx="112140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 latinLnBrk="1"/>
            <a:r>
              <a:rPr lang="en-US" sz="24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Result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90" name="CustomShape 5"/>
          <p:cNvSpPr/>
          <p:nvPr/>
        </p:nvSpPr>
        <p:spPr>
          <a:xfrm>
            <a:off x="7900200" y="3934080"/>
            <a:ext cx="482760" cy="69552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" name="CustomShape 6"/>
          <p:cNvSpPr/>
          <p:nvPr/>
        </p:nvSpPr>
        <p:spPr>
          <a:xfrm>
            <a:off x="4989960" y="1110240"/>
            <a:ext cx="17539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 latinLnBrk="1"/>
            <a:r>
              <a:rPr lang="en-US" sz="24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Input data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92" name="그림 2"/>
          <p:cNvPicPr/>
          <p:nvPr/>
        </p:nvPicPr>
        <p:blipFill>
          <a:blip r:embed="rId3"/>
          <a:stretch/>
        </p:blipFill>
        <p:spPr>
          <a:xfrm>
            <a:off x="4440600" y="1990080"/>
            <a:ext cx="3227760" cy="4383720"/>
          </a:xfrm>
          <a:prstGeom prst="rect">
            <a:avLst/>
          </a:prstGeom>
          <a:ln>
            <a:noFill/>
          </a:ln>
        </p:spPr>
      </p:pic>
      <p:pic>
        <p:nvPicPr>
          <p:cNvPr id="93" name="그림 7"/>
          <p:cNvPicPr/>
          <p:nvPr/>
        </p:nvPicPr>
        <p:blipFill>
          <a:blip r:embed="rId4"/>
          <a:srcRect l="32106" t="12136" r="29482" b="11206"/>
          <a:stretch/>
        </p:blipFill>
        <p:spPr>
          <a:xfrm>
            <a:off x="8581320" y="1990080"/>
            <a:ext cx="3227760" cy="438372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0444262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prstClr val="black"/>
                </a:solidFill>
              </a:rPr>
              <a:t>OpenVINO</a:t>
            </a:r>
            <a:r>
              <a:rPr lang="ko-KR" altLang="en-US" dirty="0">
                <a:solidFill>
                  <a:prstClr val="black"/>
                </a:solidFill>
              </a:rPr>
              <a:t>의 </a:t>
            </a:r>
            <a:r>
              <a:rPr lang="en-US" altLang="ko-KR" dirty="0">
                <a:solidFill>
                  <a:prstClr val="black"/>
                </a:solidFill>
              </a:rPr>
              <a:t>Deep Learning Toolkit</a:t>
            </a:r>
            <a:r>
              <a:rPr lang="ko-KR" altLang="en-US" dirty="0">
                <a:solidFill>
                  <a:prstClr val="black"/>
                </a:solidFill>
              </a:rPr>
              <a:t>을 사용하여 </a:t>
            </a:r>
            <a:r>
              <a:rPr lang="en-US" altLang="ko-KR" dirty="0">
                <a:solidFill>
                  <a:prstClr val="black"/>
                </a:solidFill>
              </a:rPr>
              <a:t>S/W </a:t>
            </a:r>
            <a:r>
              <a:rPr lang="ko-KR" altLang="en-US" dirty="0">
                <a:solidFill>
                  <a:prstClr val="black"/>
                </a:solidFill>
              </a:rPr>
              <a:t>구현하기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" y="603857"/>
            <a:ext cx="1469954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prstClr val="black"/>
                </a:solidFill>
              </a:rPr>
              <a:t>4-2. Training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90223" y="1045757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/>
              <a:t>Training</a:t>
            </a:r>
            <a:r>
              <a:rPr lang="ko-KR" altLang="en-US" sz="2000" b="1" dirty="0"/>
              <a:t>에 필요한 파일들을 </a:t>
            </a:r>
            <a:r>
              <a:rPr lang="en-US" altLang="ko-KR" sz="2000" b="1" dirty="0"/>
              <a:t>practice2 </a:t>
            </a:r>
            <a:r>
              <a:rPr lang="ko-KR" altLang="en-US" sz="2000" b="1" dirty="0"/>
              <a:t>폴더로 옮기기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818130" y="1588742"/>
            <a:ext cx="10064054" cy="193899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cd ~/../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usr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/local/lib/python3.5/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dist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-packages/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tensorflow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/models/research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git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clone https://github.com/eogns282/lecture_training.git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mv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lecture_training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/* ./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bash model_setting.sh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ls practice2</a:t>
            </a:r>
          </a:p>
        </p:txBody>
      </p:sp>
      <p:sp>
        <p:nvSpPr>
          <p:cNvPr id="45" name="Content Placeholder 2"/>
          <p:cNvSpPr>
            <a:spLocks noGrp="1"/>
          </p:cNvSpPr>
          <p:nvPr>
            <p:ph idx="1"/>
          </p:nvPr>
        </p:nvSpPr>
        <p:spPr>
          <a:xfrm>
            <a:off x="834211" y="4285106"/>
            <a:ext cx="10047973" cy="2004060"/>
          </a:xfrm>
          <a:ln w="38100">
            <a:solidFill>
              <a:schemeClr val="accent6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/>
              <a:t>1. Model download (faster </a:t>
            </a:r>
            <a:r>
              <a:rPr lang="en-US" altLang="ko-KR" sz="2400" dirty="0" err="1"/>
              <a:t>rcnn</a:t>
            </a:r>
            <a:r>
              <a:rPr lang="en-US" altLang="ko-KR" sz="2400" dirty="0"/>
              <a:t>)</a:t>
            </a:r>
          </a:p>
          <a:p>
            <a:pPr marL="0" indent="0">
              <a:buNone/>
            </a:pPr>
            <a:r>
              <a:rPr lang="en-US" altLang="ko-KR" sz="2400" dirty="0"/>
              <a:t>2. </a:t>
            </a:r>
            <a:r>
              <a:rPr lang="en-US" altLang="ko-KR" sz="2400" dirty="0" err="1"/>
              <a:t>pet_label_map.pbtxt</a:t>
            </a:r>
            <a:r>
              <a:rPr lang="en-US" altLang="ko-KR" sz="2400" dirty="0"/>
              <a:t> (pet data</a:t>
            </a:r>
            <a:r>
              <a:rPr lang="ko-KR" altLang="en-US" sz="2400" dirty="0"/>
              <a:t>의 </a:t>
            </a:r>
            <a:r>
              <a:rPr lang="en-US" altLang="ko-KR" sz="2400" dirty="0"/>
              <a:t>label </a:t>
            </a:r>
            <a:r>
              <a:rPr lang="ko-KR" altLang="en-US" sz="2400" dirty="0"/>
              <a:t>정보</a:t>
            </a:r>
            <a:r>
              <a:rPr lang="en-US" altLang="ko-KR" sz="2400" dirty="0"/>
              <a:t>)</a:t>
            </a:r>
          </a:p>
          <a:p>
            <a:pPr marL="0" indent="0">
              <a:buNone/>
            </a:pPr>
            <a:r>
              <a:rPr lang="en-US" altLang="ko-KR" sz="2400" dirty="0"/>
              <a:t>3. faster_rcnn_resnet50_pets.config (pet data</a:t>
            </a:r>
            <a:r>
              <a:rPr lang="ko-KR" altLang="en-US" sz="2400" dirty="0"/>
              <a:t>에 맞춘 </a:t>
            </a:r>
            <a:r>
              <a:rPr lang="en-US" altLang="ko-KR" sz="2400" dirty="0"/>
              <a:t>faster </a:t>
            </a:r>
            <a:r>
              <a:rPr lang="en-US" altLang="ko-KR" sz="2400" dirty="0" err="1"/>
              <a:t>rcnn</a:t>
            </a:r>
            <a:r>
              <a:rPr lang="en-US" altLang="ko-KR" sz="2400" dirty="0"/>
              <a:t> </a:t>
            </a:r>
            <a:r>
              <a:rPr lang="ko-KR" altLang="en-US" sz="2400" dirty="0"/>
              <a:t>모델의 </a:t>
            </a:r>
            <a:r>
              <a:rPr lang="en-US" altLang="ko-KR" sz="2400" dirty="0" err="1"/>
              <a:t>hyperparameter</a:t>
            </a:r>
            <a:r>
              <a:rPr lang="en-US" altLang="ko-KR" sz="2400" dirty="0"/>
              <a:t> </a:t>
            </a:r>
            <a:r>
              <a:rPr lang="ko-KR" altLang="en-US" sz="2400" dirty="0"/>
              <a:t>정보</a:t>
            </a:r>
            <a:r>
              <a:rPr lang="en-US" altLang="ko-KR" sz="3200" dirty="0"/>
              <a:t>)</a:t>
            </a:r>
            <a:endParaRPr lang="ko-KR" altLang="en-US" sz="3200" dirty="0"/>
          </a:p>
        </p:txBody>
      </p:sp>
      <p:sp>
        <p:nvSpPr>
          <p:cNvPr id="8" name="Rectangle 1"/>
          <p:cNvSpPr/>
          <p:nvPr/>
        </p:nvSpPr>
        <p:spPr>
          <a:xfrm>
            <a:off x="818130" y="3737984"/>
            <a:ext cx="5399790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Practice2 </a:t>
            </a:r>
            <a:r>
              <a:rPr lang="ko-KR" altLang="en-US" sz="1600" dirty="0">
                <a:solidFill>
                  <a:schemeClr val="tx1"/>
                </a:solidFill>
              </a:rPr>
              <a:t>폴더에 들어있는 내용 </a:t>
            </a:r>
            <a:r>
              <a:rPr lang="en-US" altLang="ko-KR" sz="1600" dirty="0">
                <a:solidFill>
                  <a:schemeClr val="tx1"/>
                </a:solidFill>
              </a:rPr>
              <a:t>(</a:t>
            </a:r>
            <a:r>
              <a:rPr lang="ko-KR" altLang="en-US" sz="1600" dirty="0">
                <a:solidFill>
                  <a:schemeClr val="tx1"/>
                </a:solidFill>
              </a:rPr>
              <a:t>학습에 필요한 파일들임</a:t>
            </a:r>
            <a:r>
              <a:rPr lang="en-US" altLang="ko-KR" sz="1600" dirty="0">
                <a:solidFill>
                  <a:schemeClr val="tx1"/>
                </a:solidFill>
              </a:rPr>
              <a:t>)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34634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" y="603857"/>
            <a:ext cx="1469954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prstClr val="black"/>
                </a:solidFill>
              </a:rPr>
              <a:t>4-2. Training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90223" y="1045757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/>
              <a:t>Training</a:t>
            </a:r>
            <a:r>
              <a:rPr lang="en-US" altLang="ko-KR" sz="2000" b="1" dirty="0"/>
              <a:t> </a:t>
            </a:r>
            <a:r>
              <a:rPr lang="ko-KR" altLang="en-US" sz="2000" b="1" dirty="0"/>
              <a:t>시작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18130" y="1588742"/>
            <a:ext cx="10802370" cy="193899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jupyter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notebook --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=0.0.0.0 --port=8888 --allow-root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http://localhost:8888/ 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접속 후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jupyter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 notebook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에서 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terminal open</a:t>
            </a:r>
            <a:endParaRPr lang="en-US" sz="2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python object_detection/legacy/train.py --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pipeline_config_path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=practice2/faster_rcnn_resnet50_pets.config --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train_dir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=practice2/training --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num_train_steps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=1000 --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alsologtostderr</a:t>
            </a:r>
            <a:endParaRPr lang="en-US" altLang="ko-KR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862740" y="1225235"/>
            <a:ext cx="3757760" cy="369332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r>
              <a:rPr lang="en-US" altLang="ko-KR" dirty="0"/>
              <a:t>8888~89890 : </a:t>
            </a:r>
            <a:r>
              <a:rPr lang="ko-KR" altLang="en-US" dirty="0"/>
              <a:t>사용한 포트 번호 확인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BEF2B5A2-F3C4-2E4D-B02A-60956B532287}"/>
              </a:ext>
            </a:extLst>
          </p:cNvPr>
          <p:cNvSpPr txBox="1"/>
          <p:nvPr/>
        </p:nvSpPr>
        <p:spPr>
          <a:xfrm>
            <a:off x="852409" y="3843583"/>
            <a:ext cx="2882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주피터에서 터미널 여는 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546DB25C-FDF1-D64F-97E5-B31F94FB69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09" y="4148298"/>
            <a:ext cx="9220200" cy="25654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149E8718-572E-2642-8EF4-CABE83521AA4}"/>
              </a:ext>
            </a:extLst>
          </p:cNvPr>
          <p:cNvSpPr/>
          <p:nvPr/>
        </p:nvSpPr>
        <p:spPr>
          <a:xfrm>
            <a:off x="7997125" y="6183823"/>
            <a:ext cx="1022889" cy="2324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6732A744-B962-824D-B07E-FD2A34F45EE3}"/>
              </a:ext>
            </a:extLst>
          </p:cNvPr>
          <p:cNvSpPr/>
          <p:nvPr/>
        </p:nvSpPr>
        <p:spPr>
          <a:xfrm>
            <a:off x="8694549" y="5198523"/>
            <a:ext cx="325466" cy="2324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799231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" y="603857"/>
            <a:ext cx="1948931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prstClr val="black"/>
                </a:solidFill>
              </a:rPr>
              <a:t>4-3. </a:t>
            </a:r>
            <a:r>
              <a:rPr lang="en-US" altLang="ko-KR" sz="2000" dirty="0" err="1">
                <a:solidFill>
                  <a:prstClr val="black"/>
                </a:solidFill>
              </a:rPr>
              <a:t>Tensorboard</a:t>
            </a:r>
            <a:endParaRPr lang="en-US" altLang="ko-KR" sz="2000" dirty="0">
              <a:solidFill>
                <a:prstClr val="black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90223" y="1045757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/>
              <a:t>Model Graph &amp; Learning curve </a:t>
            </a:r>
            <a:r>
              <a:rPr lang="ko-KR" altLang="en-US" sz="2000" b="1" dirty="0"/>
              <a:t>시각화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18130" y="1464917"/>
            <a:ext cx="10802370" cy="193899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Jupyter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 notebook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에서 새로운 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terminal 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추가로 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open</a:t>
            </a:r>
            <a:endParaRPr lang="en-US" sz="2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cd practice2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tensorboard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--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logdir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=./training</a:t>
            </a:r>
          </a:p>
          <a:p>
            <a:endParaRPr lang="en-US" altLang="ko-KR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  <a:hlinkClick r:id="rId4"/>
              </a:rPr>
              <a:t>http://localhost:6006/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로 접속하여 확인하기</a:t>
            </a:r>
            <a:endParaRPr lang="en-US" altLang="ko-KR" sz="20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5"/>
          <a:srcRect l="58281" t="34500" r="7891" b="5250"/>
          <a:stretch/>
        </p:blipFill>
        <p:spPr>
          <a:xfrm>
            <a:off x="2381409" y="3527733"/>
            <a:ext cx="7667466" cy="322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6520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" y="603857"/>
            <a:ext cx="1728999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prstClr val="black"/>
                </a:solidFill>
              </a:rPr>
              <a:t>4-4. Evaluation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790223" y="1045757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Evaluation </a:t>
            </a:r>
            <a:r>
              <a:rPr lang="ko-KR" altLang="en-US" sz="2000" b="1" dirty="0"/>
              <a:t>결과 시각화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790223" y="1559866"/>
            <a:ext cx="10802370" cy="470898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Jupyter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 notebook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에서 새로운 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terminal 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추가로 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open</a:t>
            </a:r>
            <a:endParaRPr lang="en-US" sz="2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python object_detection/legacy/eval.py --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logtostderr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--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pipeline_config_path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=practice2/faster_rcnn_resnet50_pets.config --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checkpoint_dir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=practice2/training --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eval_dir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=practice2/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eval</a:t>
            </a: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이전 </a:t>
            </a:r>
            <a:r>
              <a:rPr lang="en-US" altLang="ko-KR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tensorboard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는 종료 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이전 </a:t>
            </a:r>
            <a:r>
              <a:rPr lang="en-US" altLang="ko-KR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tensorboard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 terminal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창도 함께 종료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ko-KR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Jupyter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 notebook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에서 새로운 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terminal 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추가로 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open</a:t>
            </a:r>
          </a:p>
          <a:p>
            <a:endParaRPr lang="en-US" altLang="ko-KR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cd practice2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tensorboard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--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logdir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=./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eval</a:t>
            </a:r>
            <a:endParaRPr lang="en-US" altLang="ko-KR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2000" dirty="0">
              <a:solidFill>
                <a:srgbClr val="FFFF00"/>
              </a:solidFill>
              <a:latin typeface="Consolas" panose="020B0609020204030204" pitchFamily="49" charset="0"/>
              <a:hlinkClick r:id="rId4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  <a:hlinkClick r:id="rId4"/>
              </a:rPr>
              <a:t>http://localhost:6006/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로 접속하여 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evaluation 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결과 확인하기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; image 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메뉴 클릭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. </a:t>
            </a:r>
            <a:r>
              <a:rPr lang="en-US" altLang="ko-K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endParaRPr lang="en-US" altLang="ko-KR" sz="2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20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834833" y="5890548"/>
            <a:ext cx="3757760" cy="369332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r>
              <a:rPr lang="en-US" altLang="ko-KR" dirty="0"/>
              <a:t>6006~6008 : </a:t>
            </a:r>
            <a:r>
              <a:rPr lang="ko-KR" altLang="en-US" dirty="0"/>
              <a:t>사용한 포트 번호 확인</a:t>
            </a:r>
          </a:p>
        </p:txBody>
      </p:sp>
    </p:spTree>
    <p:extLst>
      <p:ext uri="{BB962C8B-B14F-4D97-AF65-F5344CB8AC3E}">
        <p14:creationId xmlns:p14="http://schemas.microsoft.com/office/powerpoint/2010/main" val="22475047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" y="603857"/>
            <a:ext cx="1728999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prstClr val="black"/>
                </a:solidFill>
              </a:rPr>
              <a:t>4-4. Evaluation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/>
          <a:srcRect l="54375" t="9751" r="29610" b="3999"/>
          <a:stretch/>
        </p:blipFill>
        <p:spPr>
          <a:xfrm>
            <a:off x="2638302" y="731521"/>
            <a:ext cx="6143747" cy="5855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5079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" y="603857"/>
            <a:ext cx="1518877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prstClr val="black"/>
                </a:solidFill>
              </a:rPr>
              <a:t>4-5. Freezing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18130" y="1078604"/>
            <a:ext cx="10802370" cy="563231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Jupyter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 notebook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에서 새로운 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terminal 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추가로 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open</a:t>
            </a:r>
          </a:p>
          <a:p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cd ~/../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usr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/local/lib/python3.5/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dist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-packages/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tensorflow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/models/research/practice2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cd training</a:t>
            </a:r>
          </a:p>
          <a:p>
            <a:endParaRPr lang="en-US" altLang="ko-KR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ls</a:t>
            </a:r>
          </a:p>
          <a:p>
            <a:r>
              <a:rPr lang="en-US" altLang="ko-KR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ckpt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파일들 중에서 제일 번호 높은 것 확인</a:t>
            </a:r>
            <a:endParaRPr lang="en-US" altLang="ko-KR" sz="2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NUM=</a:t>
            </a:r>
            <a:r>
              <a:rPr lang="ko-KR" alt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제일 높은 번호 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(ex. NUM=336)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cd ..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python ../object_detection/export_inference_graph.py --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input_type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image_tensor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--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pipeline_config_path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./faster_rcnn_resnet50_pets.config --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trained_checkpoint_prefix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=./training/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model.ckpt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-$NUM --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output_directory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./freeze</a:t>
            </a:r>
          </a:p>
          <a:p>
            <a:endParaRPr lang="en-US" altLang="ko-KR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cd freeze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ls  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# </a:t>
            </a:r>
            <a:r>
              <a:rPr lang="en-US" altLang="ko-KR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frozen_inference-graph.pb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파일을 </a:t>
            </a:r>
            <a:r>
              <a:rPr lang="en-US" altLang="ko-KR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OpenVINO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로 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Inference 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할때 사용합니다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4490636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4494"/>
            <a:ext cx="10515600" cy="1325563"/>
          </a:xfrm>
        </p:spPr>
        <p:txBody>
          <a:bodyPr/>
          <a:lstStyle/>
          <a:p>
            <a:r>
              <a:rPr lang="en-US" altLang="ko-KR" dirty="0"/>
              <a:t>Trained model copy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389819"/>
            <a:ext cx="11116377" cy="50305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2000" dirty="0">
                <a:solidFill>
                  <a:schemeClr val="accent5"/>
                </a:solidFill>
              </a:rPr>
              <a:t>NUC </a:t>
            </a:r>
            <a:r>
              <a:rPr lang="ko-KR" altLang="en-US" sz="2000" dirty="0">
                <a:solidFill>
                  <a:schemeClr val="accent5"/>
                </a:solidFill>
              </a:rPr>
              <a:t>에서 서버에 접속 하고 </a:t>
            </a:r>
            <a:r>
              <a:rPr lang="en-US" altLang="ko-KR" sz="2000" dirty="0" err="1">
                <a:solidFill>
                  <a:schemeClr val="accent5"/>
                </a:solidFill>
              </a:rPr>
              <a:t>docker</a:t>
            </a:r>
            <a:r>
              <a:rPr lang="en-US" altLang="ko-KR" sz="2000" dirty="0">
                <a:solidFill>
                  <a:schemeClr val="accent5"/>
                </a:solidFill>
              </a:rPr>
              <a:t> </a:t>
            </a:r>
            <a:r>
              <a:rPr lang="ko-KR" altLang="en-US" sz="2000" dirty="0">
                <a:solidFill>
                  <a:schemeClr val="accent5"/>
                </a:solidFill>
              </a:rPr>
              <a:t>에서 만든 </a:t>
            </a:r>
            <a:endParaRPr lang="en-US" altLang="ko-KR" sz="20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ko-KR" altLang="en-US" sz="2000" dirty="0" smtClean="0">
                <a:solidFill>
                  <a:schemeClr val="accent5"/>
                </a:solidFill>
              </a:rPr>
              <a:t>학습된 </a:t>
            </a:r>
            <a:r>
              <a:rPr lang="en-US" altLang="ko-KR" sz="2000" dirty="0" smtClean="0">
                <a:solidFill>
                  <a:schemeClr val="accent5"/>
                </a:solidFill>
              </a:rPr>
              <a:t>DL </a:t>
            </a:r>
            <a:r>
              <a:rPr lang="ko-KR" altLang="en-US" sz="2000" dirty="0" smtClean="0">
                <a:solidFill>
                  <a:schemeClr val="accent5"/>
                </a:solidFill>
              </a:rPr>
              <a:t>모델을 서버에 </a:t>
            </a:r>
            <a:r>
              <a:rPr lang="ko-KR" altLang="en-US" sz="2000" dirty="0">
                <a:solidFill>
                  <a:schemeClr val="accent5"/>
                </a:solidFill>
              </a:rPr>
              <a:t>복사 </a:t>
            </a:r>
          </a:p>
          <a:p>
            <a:pPr marL="0" indent="0">
              <a:buNone/>
            </a:pPr>
            <a:endParaRPr lang="en-US" altLang="ko-KR" sz="20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</p:txBody>
      </p:sp>
      <p:sp>
        <p:nvSpPr>
          <p:cNvPr id="6" name="Rectangle 5"/>
          <p:cNvSpPr/>
          <p:nvPr/>
        </p:nvSpPr>
        <p:spPr>
          <a:xfrm>
            <a:off x="741144" y="4388409"/>
            <a:ext cx="9528506" cy="7745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ko-KR" sz="2000" dirty="0">
                <a:solidFill>
                  <a:schemeClr val="accent5"/>
                </a:solidFill>
              </a:rPr>
              <a:t>NUC </a:t>
            </a:r>
            <a:r>
              <a:rPr lang="ko-KR" altLang="en-US" sz="2000" dirty="0">
                <a:solidFill>
                  <a:schemeClr val="accent5"/>
                </a:solidFill>
              </a:rPr>
              <a:t>에서 서버에 복사된 파일을 다시 </a:t>
            </a:r>
            <a:r>
              <a:rPr lang="en-US" altLang="ko-KR" sz="2000" dirty="0">
                <a:solidFill>
                  <a:schemeClr val="accent5"/>
                </a:solidFill>
              </a:rPr>
              <a:t>NUC</a:t>
            </a:r>
            <a:r>
              <a:rPr lang="ko-KR" altLang="en-US" sz="2000" dirty="0">
                <a:solidFill>
                  <a:schemeClr val="accent5"/>
                </a:solidFill>
              </a:rPr>
              <a:t>에 복사</a:t>
            </a:r>
            <a:r>
              <a:rPr lang="en-US" altLang="ko-KR" sz="2000" dirty="0">
                <a:solidFill>
                  <a:schemeClr val="accent5"/>
                </a:solidFill>
              </a:rPr>
              <a:t>.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ko-KR" altLang="en-US" sz="2000" dirty="0">
                <a:solidFill>
                  <a:schemeClr val="accent5"/>
                </a:solidFill>
              </a:rPr>
              <a:t> 다음에 </a:t>
            </a:r>
            <a:r>
              <a:rPr lang="en-US" altLang="ko-KR" sz="2000" dirty="0" err="1">
                <a:solidFill>
                  <a:schemeClr val="accent5"/>
                </a:solidFill>
              </a:rPr>
              <a:t>OpenVINO</a:t>
            </a:r>
            <a:r>
              <a:rPr lang="ko-KR" altLang="en-US" sz="2000" dirty="0">
                <a:solidFill>
                  <a:schemeClr val="accent5"/>
                </a:solidFill>
              </a:rPr>
              <a:t>로 </a:t>
            </a:r>
            <a:r>
              <a:rPr lang="en-US" altLang="ko-KR" sz="2000" dirty="0">
                <a:solidFill>
                  <a:schemeClr val="accent5"/>
                </a:solidFill>
              </a:rPr>
              <a:t>Inference  </a:t>
            </a:r>
            <a:r>
              <a:rPr lang="ko-KR" altLang="en-US" sz="2000" dirty="0">
                <a:solidFill>
                  <a:schemeClr val="accent5"/>
                </a:solidFill>
              </a:rPr>
              <a:t>하기 위해 파일 컨버젼</a:t>
            </a:r>
            <a:r>
              <a:rPr lang="en-US" altLang="ko-KR" sz="2000" dirty="0">
                <a:solidFill>
                  <a:schemeClr val="accent5"/>
                </a:solidFill>
              </a:rPr>
              <a:t>/</a:t>
            </a:r>
            <a:r>
              <a:rPr lang="en-US" altLang="ko-KR" sz="2000" dirty="0" err="1">
                <a:solidFill>
                  <a:schemeClr val="accent5"/>
                </a:solidFill>
              </a:rPr>
              <a:t>OpenVINO</a:t>
            </a:r>
            <a:r>
              <a:rPr lang="en-US" altLang="ko-KR" sz="2000" dirty="0">
                <a:solidFill>
                  <a:schemeClr val="accent5"/>
                </a:solidFill>
              </a:rPr>
              <a:t> model </a:t>
            </a:r>
            <a:r>
              <a:rPr lang="ko-KR" altLang="en-US" sz="2000" dirty="0">
                <a:solidFill>
                  <a:schemeClr val="accent5"/>
                </a:solidFill>
              </a:rPr>
              <a:t>만들때 사용</a:t>
            </a:r>
            <a:r>
              <a:rPr lang="en-US" altLang="ko-KR" sz="2000" dirty="0">
                <a:solidFill>
                  <a:schemeClr val="accent5"/>
                </a:solidFill>
              </a:rPr>
              <a:t>. </a:t>
            </a:r>
            <a:endParaRPr lang="ko-KR" altLang="en-US" sz="2000" dirty="0">
              <a:solidFill>
                <a:schemeClr val="accent5"/>
              </a:solidFill>
            </a:endParaRPr>
          </a:p>
        </p:txBody>
      </p:sp>
      <p:sp>
        <p:nvSpPr>
          <p:cNvPr id="7" name="CustomShape 3"/>
          <p:cNvSpPr/>
          <p:nvPr/>
        </p:nvSpPr>
        <p:spPr>
          <a:xfrm>
            <a:off x="838199" y="2252584"/>
            <a:ext cx="10740992" cy="1843558"/>
          </a:xfrm>
          <a:prstGeom prst="rect">
            <a:avLst/>
          </a:prstGeom>
          <a:solidFill>
            <a:schemeClr val="accent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ssh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-X -p 2019 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  <a:hlinkClick r:id="rId2"/>
              </a:rPr>
              <a:t>ai@gw.teratec.co.kr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–L 8888:localhost:8888 –L 6006:localhost:6006ppwd</a:t>
            </a:r>
            <a:endParaRPr lang="en-US" sz="2000" b="0" strike="noStrike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Intel Clear"/>
              <a:ea typeface="Intel Clear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ai@ai-S2600WFT:~$ 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docker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 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ps</a:t>
            </a:r>
            <a:endParaRPr lang="en-US" sz="1990" b="0" strike="noStrike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ai@ai-S2600WFT:~$ 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sudo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 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docker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 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cp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 eafbeef2d209:/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usr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/local/lib/python3.5/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dist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-packages/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tensorflow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/models/research/practice2/freeze/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frozen_inference_graph.pb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 ./</a:t>
            </a:r>
            <a:endParaRPr lang="en-US" sz="1990" b="0" strike="noStrike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CustomShape 4"/>
          <p:cNvSpPr/>
          <p:nvPr/>
        </p:nvSpPr>
        <p:spPr>
          <a:xfrm>
            <a:off x="789671" y="5357011"/>
            <a:ext cx="10838047" cy="858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$ </a:t>
            </a:r>
            <a:r>
              <a:rPr lang="en-US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cd </a:t>
            </a:r>
            <a:r>
              <a:rPr lang="en-US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my_model</a:t>
            </a:r>
            <a:endParaRPr lang="en-US" sz="2000" b="0" strike="noStrike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Intel Clear"/>
              <a:ea typeface="Intel Clear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$ 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scp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 -P 2019 ai@gw.teratec.co.kr://home/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ai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/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frozen_inference_graph.pb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 ./   </a:t>
            </a:r>
            <a:endParaRPr lang="en-US" sz="1990" b="0" strike="noStrike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935435" y="1071301"/>
            <a:ext cx="2643756" cy="120032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altLang="ko-KR" dirty="0"/>
              <a:t> </a:t>
            </a:r>
            <a:r>
              <a:rPr lang="ko-KR" altLang="en-US" dirty="0"/>
              <a:t>각자 다르게 설정</a:t>
            </a:r>
            <a:endParaRPr lang="en-US" altLang="ko-KR" dirty="0"/>
          </a:p>
          <a:p>
            <a:r>
              <a:rPr lang="en-US" altLang="ko-KR" dirty="0" err="1"/>
              <a:t>ai@gw</a:t>
            </a:r>
            <a:r>
              <a:rPr lang="en-US" altLang="ko-KR" dirty="0"/>
              <a:t> ai1@gw ai2@gw</a:t>
            </a:r>
          </a:p>
          <a:p>
            <a:r>
              <a:rPr lang="en-US" altLang="ko-KR" dirty="0"/>
              <a:t>-L 8888~89890:8888</a:t>
            </a:r>
          </a:p>
          <a:p>
            <a:r>
              <a:rPr lang="en-US" altLang="ko-KR" dirty="0"/>
              <a:t>-L 6006~6008:6006</a:t>
            </a:r>
          </a:p>
        </p:txBody>
      </p:sp>
    </p:spTree>
    <p:extLst>
      <p:ext uri="{BB962C8B-B14F-4D97-AF65-F5344CB8AC3E}">
        <p14:creationId xmlns:p14="http://schemas.microsoft.com/office/powerpoint/2010/main" val="12567319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Inference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" y="603857"/>
            <a:ext cx="2288062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prstClr val="black"/>
                </a:solidFill>
              </a:rPr>
              <a:t>Model optimization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9600" y="1545545"/>
            <a:ext cx="10972800" cy="193899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$ mkdir 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model_dir</a:t>
            </a:r>
            <a:endParaRPr lang="en-US" altLang="ko-KR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$ mkdir 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object_detection</a:t>
            </a:r>
            <a:endParaRPr lang="en-US" altLang="ko-KR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$ export MODEL_DIR=$HOME/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model_dir</a:t>
            </a:r>
            <a:endParaRPr lang="en-US" altLang="ko-KR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$ export VINO_PATH=/</a:t>
            </a:r>
            <a:r>
              <a:rPr lang="en-US" altLang="ko-KR" sz="2000" spc="-1" dirty="0" smtClean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opt/intel/</a:t>
            </a:r>
            <a:r>
              <a:rPr lang="en-US" altLang="ko-KR" sz="2000" spc="-1" dirty="0" err="1" smtClean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openvino</a:t>
            </a:r>
            <a:r>
              <a:rPr lang="en-US" altLang="ko-KR" sz="2000" spc="-1" dirty="0" smtClean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/</a:t>
            </a:r>
            <a:r>
              <a:rPr lang="en-US" altLang="ko-KR" sz="2000" spc="-1" dirty="0" err="1" smtClean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deployment_tools</a:t>
            </a:r>
            <a:endParaRPr lang="en-US" altLang="ko-KR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$ export WK_DIR=$HOME/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object_detection</a:t>
            </a:r>
            <a:endParaRPr lang="en-US" altLang="ko-KR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$ export SAMPLES_PATH=$WK_DIR/samples</a:t>
            </a:r>
            <a:endParaRPr lang="en-US" altLang="ko-KR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35781" y="1029370"/>
            <a:ext cx="1321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accent5"/>
                </a:solidFill>
              </a:rPr>
              <a:t>환경설정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9600" y="5013929"/>
            <a:ext cx="10972800" cy="132343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latinLnBrk="1"/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$ mkdir -p $WK_DIR/samples
$ cd $WK_DIR/samples
$ 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cmake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 -DCMAKE_BUILD_TYPE=Release $VINO_PATH/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inference_engine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/samples
$ make</a:t>
            </a:r>
            <a:endParaRPr lang="en-US" altLang="ko-KR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5780" y="4282311"/>
            <a:ext cx="4081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accent5"/>
                </a:solidFill>
              </a:rPr>
              <a:t>Build inference engine samples</a:t>
            </a:r>
            <a:endParaRPr lang="ko-KR" altLang="en-US" sz="20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28591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Inference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" y="603857"/>
            <a:ext cx="1226554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prstClr val="black"/>
                </a:solidFill>
              </a:rPr>
              <a:t>Inference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0770" y="4670559"/>
            <a:ext cx="10972800" cy="707886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lvl="0"/>
            <a:r>
              <a:rPr lang="en-US" altLang="ko-KR" sz="2000" dirty="0">
                <a:solidFill>
                  <a:srgbClr val="FFFF00"/>
                </a:solidFill>
              </a:rPr>
              <a:t>$ $SAMPLES_PATH/intel64/Release/</a:t>
            </a:r>
            <a:r>
              <a:rPr lang="en-US" altLang="ko-KR" sz="2000" dirty="0" err="1">
                <a:solidFill>
                  <a:srgbClr val="FFFF00"/>
                </a:solidFill>
              </a:rPr>
              <a:t>object_detection_demo_ssd_async</a:t>
            </a:r>
            <a:r>
              <a:rPr lang="en-US" altLang="ko-KR" sz="2000" dirty="0">
                <a:solidFill>
                  <a:srgbClr val="FFFF00"/>
                </a:solidFill>
              </a:rPr>
              <a:t>  -I  “cam”  -m $MODEL_DIR/model.ckpt.xml </a:t>
            </a:r>
            <a:endParaRPr lang="ko-KR" altLang="ko-KR" sz="2000" dirty="0">
              <a:solidFill>
                <a:srgbClr val="FFFF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50770" y="4244808"/>
            <a:ext cx="1321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accent5"/>
                </a:solidFill>
              </a:rPr>
              <a:t>추론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50770" y="1655915"/>
            <a:ext cx="10972800" cy="224676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$ cd $MODEL_DIR</a:t>
            </a:r>
            <a:endParaRPr lang="en-US" altLang="ko-KR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$ python3 $VINO_PATH/model_optimizer/mo.py  --framework 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tf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 --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input_meta_graph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  $MODEL_DIR/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model.ckpt.meta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  --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output_dir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 $MODEL_DIR/  --output=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detection_boxes,detection_scores,num_detections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  --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tensorflow_use_custom_operations_config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 $VINO_PATH/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model_optimizer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/extensions/front/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tf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/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faster_rcnn_support.json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 --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tensorflow_object_detection_api_pipeline_config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 $MODEL_DIR/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pipeline.config</a:t>
            </a:r>
            <a:endParaRPr lang="en-US" altLang="ko-KR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50770" y="1256271"/>
            <a:ext cx="21502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accent5"/>
                </a:solidFill>
              </a:rPr>
              <a:t>모델 최적화</a:t>
            </a:r>
          </a:p>
        </p:txBody>
      </p:sp>
    </p:spTree>
    <p:extLst>
      <p:ext uri="{BB962C8B-B14F-4D97-AF65-F5344CB8AC3E}">
        <p14:creationId xmlns:p14="http://schemas.microsoft.com/office/powerpoint/2010/main" val="24094841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591317" y="2547711"/>
            <a:ext cx="4667160" cy="542000"/>
          </a:xfrm>
        </p:spPr>
        <p:txBody>
          <a:bodyPr/>
          <a:lstStyle/>
          <a:p>
            <a:r>
              <a:rPr lang="en-US" altLang="ko-KR" sz="7200" dirty="0"/>
              <a:t>THE END</a:t>
            </a:r>
            <a:endParaRPr lang="ko-KR" altLang="en-US" sz="7200" dirty="0"/>
          </a:p>
        </p:txBody>
      </p:sp>
    </p:spTree>
    <p:extLst>
      <p:ext uri="{BB962C8B-B14F-4D97-AF65-F5344CB8AC3E}">
        <p14:creationId xmlns:p14="http://schemas.microsoft.com/office/powerpoint/2010/main" val="1989186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0" y="0"/>
            <a:ext cx="12191760" cy="57780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/>
          <a:lstStyle/>
          <a:p>
            <a:pPr algn="ctr" latinLnBrk="1"/>
            <a:r>
              <a:rPr lang="en-US" sz="3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Object Detection이란... ?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95" name="CustomShape 2"/>
          <p:cNvSpPr/>
          <p:nvPr/>
        </p:nvSpPr>
        <p:spPr>
          <a:xfrm>
            <a:off x="524160" y="1714320"/>
            <a:ext cx="4014720" cy="38703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latinLnBrk="1"/>
            <a:r>
              <a:rPr lang="en-US" sz="2400" spc="-1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2. Data 소개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57200" latinLnBrk="1"/>
            <a:r>
              <a:rPr lang="en-US" sz="24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285840" indent="-285480" latinLnBrk="1">
              <a:buClr>
                <a:srgbClr val="000000"/>
              </a:buClr>
              <a:buFont typeface="Wingdings" charset="2"/>
              <a:buChar char=""/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Classification task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57200" latinLnBrk="1"/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Label -&gt; Class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285840" indent="-285480" latinLnBrk="1">
              <a:buClr>
                <a:srgbClr val="000000"/>
              </a:buClr>
              <a:buFont typeface="Wingdings" charset="2"/>
              <a:buChar char=""/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Object Detection task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57200" latinLnBrk="1"/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Label -&gt; Class + Bounding box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285840" indent="-285480" latinLnBrk="1">
              <a:buClr>
                <a:srgbClr val="000000"/>
              </a:buClr>
              <a:buFont typeface="Wingdings" charset="2"/>
              <a:buChar char=""/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More expensive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285840" indent="-285480" latinLnBrk="1">
              <a:buClr>
                <a:srgbClr val="000000"/>
              </a:buClr>
              <a:buFont typeface="Wingdings" charset="2"/>
              <a:buChar char=""/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Data labeling 실습 예정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96" name="그림 1"/>
          <p:cNvPicPr/>
          <p:nvPr/>
        </p:nvPicPr>
        <p:blipFill>
          <a:blip r:embed="rId2"/>
          <a:srcRect l="61073" t="4973" r="15539" b="18699"/>
          <a:stretch/>
        </p:blipFill>
        <p:spPr>
          <a:xfrm>
            <a:off x="5033160" y="1714320"/>
            <a:ext cx="3526200" cy="3597480"/>
          </a:xfrm>
          <a:prstGeom prst="rect">
            <a:avLst/>
          </a:prstGeom>
          <a:ln>
            <a:noFill/>
          </a:ln>
        </p:spPr>
      </p:pic>
      <p:pic>
        <p:nvPicPr>
          <p:cNvPr id="97" name="그림 2"/>
          <p:cNvPicPr/>
          <p:nvPr/>
        </p:nvPicPr>
        <p:blipFill>
          <a:blip r:embed="rId3"/>
          <a:srcRect l="51479" t="8000" r="38441" b="47887"/>
          <a:stretch/>
        </p:blipFill>
        <p:spPr>
          <a:xfrm>
            <a:off x="8962920" y="1714320"/>
            <a:ext cx="2627640" cy="35974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2903552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0" y="0"/>
            <a:ext cx="12191760" cy="57780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/>
          <a:lstStyle/>
          <a:p>
            <a:pPr algn="ctr" latinLnBrk="1"/>
            <a:r>
              <a:rPr lang="en-US" sz="3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Object Detection이란... ?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606600" y="1714320"/>
            <a:ext cx="4761000" cy="41752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latinLnBrk="1"/>
            <a:r>
              <a:rPr lang="en-US" sz="2400" spc="-1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3. Model 소개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57200" latinLnBrk="1"/>
            <a:r>
              <a:rPr lang="en-US" sz="24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285840" indent="-285480" latinLnBrk="1">
              <a:buClr>
                <a:srgbClr val="000000"/>
              </a:buClr>
              <a:buFont typeface="Wingdings" charset="2"/>
              <a:buChar char=""/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R-CNN 계열 – R-CNN, Fast R-CNN, 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	Faster R-CNN, …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 Class와 Bounding box를 따로 계산 )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285840" indent="-285480" latinLnBrk="1">
              <a:buClr>
                <a:srgbClr val="000000"/>
              </a:buClr>
              <a:buFont typeface="Wingdings" charset="2"/>
              <a:buChar char=""/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Single-shot 계열 – SSD, YOLO, …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 Class와 Bounding box를 한번에 계산 )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285840" indent="-285480" latinLnBrk="1">
              <a:buClr>
                <a:srgbClr val="000000"/>
              </a:buClr>
              <a:buFont typeface="Wingdings" charset="2"/>
              <a:buChar char=""/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Accuracy vs Speed tradeoff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285840" indent="-285480" latinLnBrk="1">
              <a:buClr>
                <a:srgbClr val="000000"/>
              </a:buClr>
              <a:buFont typeface="Wingdings" charset="2"/>
              <a:buChar char=""/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Faster R-CNN을 사용할 예정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100" name="그림 1"/>
          <p:cNvPicPr/>
          <p:nvPr/>
        </p:nvPicPr>
        <p:blipFill>
          <a:blip r:embed="rId2"/>
          <a:srcRect l="54655" t="19024" r="25132" b="15241"/>
          <a:stretch/>
        </p:blipFill>
        <p:spPr>
          <a:xfrm>
            <a:off x="6943680" y="673560"/>
            <a:ext cx="2788920" cy="2835360"/>
          </a:xfrm>
          <a:prstGeom prst="rect">
            <a:avLst/>
          </a:prstGeom>
          <a:ln>
            <a:noFill/>
          </a:ln>
        </p:spPr>
      </p:pic>
      <p:pic>
        <p:nvPicPr>
          <p:cNvPr id="101" name="그림 6"/>
          <p:cNvPicPr/>
          <p:nvPr/>
        </p:nvPicPr>
        <p:blipFill>
          <a:blip r:embed="rId3"/>
          <a:stretch/>
        </p:blipFill>
        <p:spPr>
          <a:xfrm>
            <a:off x="5923080" y="3660120"/>
            <a:ext cx="4891320" cy="2910240"/>
          </a:xfrm>
          <a:prstGeom prst="rect">
            <a:avLst/>
          </a:prstGeom>
          <a:ln>
            <a:noFill/>
          </a:ln>
        </p:spPr>
      </p:pic>
      <p:sp>
        <p:nvSpPr>
          <p:cNvPr id="102" name="CustomShape 3"/>
          <p:cNvSpPr/>
          <p:nvPr/>
        </p:nvSpPr>
        <p:spPr>
          <a:xfrm>
            <a:off x="10539360" y="6570360"/>
            <a:ext cx="2269800" cy="30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latinLnBrk="1"/>
            <a:r>
              <a:rPr lang="en-US" sz="7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Source: </a:t>
            </a:r>
            <a:r>
              <a:rPr lang="en-US" sz="700" u="sng" spc="-1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4"/>
              </a:rPr>
              <a:t>https</a:t>
            </a:r>
            <a:r>
              <a:rPr lang="en-US" sz="700" u="sng" spc="-1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4"/>
              </a:rPr>
              <a:t>://</a:t>
            </a:r>
            <a:r>
              <a:rPr lang="en-US" sz="700" u="sng" spc="-1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4"/>
              </a:rPr>
              <a:t>arxiv.org/abs/1506.01497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r>
              <a:rPr lang="en-US" sz="7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              </a:t>
            </a:r>
            <a:r>
              <a:rPr lang="en-US" sz="700" u="sng" spc="-1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5"/>
              </a:rPr>
              <a:t>https</a:t>
            </a:r>
            <a:r>
              <a:rPr lang="en-US" sz="700" u="sng" spc="-1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5"/>
              </a:rPr>
              <a:t>://</a:t>
            </a:r>
            <a:r>
              <a:rPr lang="en-US" sz="700" u="sng" spc="-1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5"/>
              </a:rPr>
              <a:t>arxiv.org/abs/1611.10012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72443997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0" y="0"/>
            <a:ext cx="12191760" cy="57780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/>
          <a:lstStyle/>
          <a:p>
            <a:pPr algn="ctr" latinLnBrk="1"/>
            <a:r>
              <a:rPr lang="en-US" sz="3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Object Detection이란... ?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04" name="CustomShape 2"/>
          <p:cNvSpPr/>
          <p:nvPr/>
        </p:nvSpPr>
        <p:spPr>
          <a:xfrm>
            <a:off x="573480" y="1615680"/>
            <a:ext cx="4761000" cy="509004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latinLnBrk="1"/>
            <a:r>
              <a:rPr lang="en-US" sz="2400" spc="-1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4. Framework 소개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57200" latinLnBrk="1"/>
            <a:r>
              <a:rPr lang="en-US" sz="24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285840" indent="-285480" latinLnBrk="1">
              <a:buClr>
                <a:srgbClr val="000000"/>
              </a:buClr>
              <a:buFont typeface="Wingdings" charset="2"/>
              <a:buChar char=""/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Deep Learning Framework  - TF, Pytorch, Caffe, Mxnet, BigDL, CNTK….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285840" indent="-285480" latinLnBrk="1">
              <a:buClr>
                <a:srgbClr val="000000"/>
              </a:buClr>
              <a:buFont typeface="Wingdings" charset="2"/>
              <a:buChar char=""/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Tensorflow -&gt; Object Detection 전용 API 제공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285840" indent="-285480" latinLnBrk="1">
              <a:buClr>
                <a:srgbClr val="000000"/>
              </a:buClr>
              <a:buFont typeface="Wingdings" charset="2"/>
              <a:buChar char=""/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Object Detection training과 inference를 쉽게 할 수 있는 tool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285840" indent="-285480" latinLnBrk="1">
              <a:buClr>
                <a:srgbClr val="000000"/>
              </a:buClr>
              <a:buFont typeface="Wingdings" charset="2"/>
              <a:buChar char=""/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대부분의 모델과 Open source dataset에 대한 pre-trained weight 제공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105" name="Picture 17"/>
          <p:cNvPicPr/>
          <p:nvPr/>
        </p:nvPicPr>
        <p:blipFill>
          <a:blip r:embed="rId2"/>
          <a:stretch/>
        </p:blipFill>
        <p:spPr>
          <a:xfrm>
            <a:off x="5701320" y="826920"/>
            <a:ext cx="6218280" cy="2059200"/>
          </a:xfrm>
          <a:prstGeom prst="rect">
            <a:avLst/>
          </a:prstGeom>
          <a:ln>
            <a:noFill/>
          </a:ln>
        </p:spPr>
      </p:pic>
      <p:pic>
        <p:nvPicPr>
          <p:cNvPr id="106" name="그림 1"/>
          <p:cNvPicPr/>
          <p:nvPr/>
        </p:nvPicPr>
        <p:blipFill>
          <a:blip r:embed="rId3"/>
          <a:srcRect l="62898" t="27890" r="13715" b="57710"/>
          <a:stretch/>
        </p:blipFill>
        <p:spPr>
          <a:xfrm>
            <a:off x="5791680" y="3015000"/>
            <a:ext cx="6037560" cy="116100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7916400" y="6550200"/>
            <a:ext cx="4275000" cy="501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latinLnBrk="1"/>
            <a:r>
              <a:rPr lang="en-US" sz="9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Source: </a:t>
            </a:r>
            <a:r>
              <a:rPr lang="en-US" sz="900" u="sng" spc="-1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4"/>
              </a:rPr>
              <a:t>https</a:t>
            </a:r>
            <a:r>
              <a:rPr lang="en-US" sz="900" u="sng" spc="-1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4"/>
              </a:rPr>
              <a:t>://</a:t>
            </a:r>
            <a:r>
              <a:rPr lang="en-US" sz="900" u="sng" spc="-1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4"/>
              </a:rPr>
              <a:t>github.com/tensorflow/models/tree/master/research/object_detection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108" name="그림 2"/>
          <p:cNvPicPr/>
          <p:nvPr/>
        </p:nvPicPr>
        <p:blipFill>
          <a:blip r:embed="rId5"/>
          <a:srcRect l="62898" t="20082" r="16348" b="56498"/>
          <a:stretch/>
        </p:blipFill>
        <p:spPr>
          <a:xfrm>
            <a:off x="6194880" y="4405680"/>
            <a:ext cx="5173200" cy="18244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816938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432360" y="720720"/>
            <a:ext cx="143244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latinLnBrk="1"/>
            <a:r>
              <a:rPr lang="en-US" sz="2400" b="1" spc="-1">
                <a:solidFill>
                  <a:srgbClr val="00B0F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실습 순서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0" name="CustomShape 2"/>
          <p:cNvSpPr/>
          <p:nvPr/>
        </p:nvSpPr>
        <p:spPr>
          <a:xfrm>
            <a:off x="0" y="19080"/>
            <a:ext cx="12191760" cy="5778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tIns="45000" rIns="90000" bIns="45000"/>
          <a:lstStyle/>
          <a:p>
            <a:pPr algn="ctr" latinLnBrk="1"/>
            <a:r>
              <a:rPr lang="en-US" sz="3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Object Detection 실습하기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1" name="CustomShape 3"/>
          <p:cNvSpPr/>
          <p:nvPr/>
        </p:nvSpPr>
        <p:spPr>
          <a:xfrm>
            <a:off x="648431" y="1394554"/>
            <a:ext cx="10828866" cy="4848592"/>
          </a:xfrm>
          <a:prstGeom prst="rect">
            <a:avLst/>
          </a:prstGeom>
          <a:solidFill>
            <a:schemeClr val="accent1"/>
          </a:solidFill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/>
        </p:style>
        <p:txBody>
          <a:bodyPr lIns="90000" tIns="45000" rIns="90000" bIns="45000"/>
          <a:lstStyle/>
          <a:p>
            <a:pPr marL="800280" lvl="1" indent="-342720" latinLnBrk="1">
              <a:spcBef>
                <a:spcPts val="600"/>
              </a:spcBef>
              <a:spcAft>
                <a:spcPts val="600"/>
              </a:spcAft>
              <a:buClr>
                <a:srgbClr val="FFFFFF"/>
              </a:buClr>
              <a:buFont typeface="Calibri Light"/>
              <a:buAutoNum type="arabicPeriod"/>
            </a:pPr>
            <a:r>
              <a:rPr lang="en-US" sz="24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Object </a:t>
            </a:r>
            <a:r>
              <a:rPr lang="en-US" sz="24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Detection용</a:t>
            </a:r>
            <a:r>
              <a:rPr lang="en-US" sz="24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dataset </a:t>
            </a:r>
            <a:r>
              <a:rPr lang="en-US" sz="24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만들어</a:t>
            </a:r>
            <a:r>
              <a:rPr lang="en-US" sz="24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US" sz="24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보기</a:t>
            </a:r>
            <a:r>
              <a:rPr lang="en-US" sz="24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– Data labeling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57560" lvl="1" latinLnBrk="1">
              <a:spcBef>
                <a:spcPts val="600"/>
              </a:spcBef>
              <a:spcAft>
                <a:spcPts val="600"/>
              </a:spcAft>
              <a:buClr>
                <a:srgbClr val="FFFFFF"/>
              </a:buClr>
            </a:pPr>
            <a:r>
              <a:rPr lang="en-US" sz="2400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2.  </a:t>
            </a:r>
            <a:r>
              <a:rPr lang="en-US" sz="2400" spc="-1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환경</a:t>
            </a:r>
            <a:r>
              <a:rPr lang="en-US" sz="2400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US" sz="24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세팅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57560" lvl="1" latinLnBrk="1">
              <a:spcBef>
                <a:spcPts val="600"/>
              </a:spcBef>
              <a:spcAft>
                <a:spcPts val="600"/>
              </a:spcAft>
              <a:buClr>
                <a:srgbClr val="FFFFFF"/>
              </a:buClr>
            </a:pPr>
            <a:r>
              <a:rPr lang="en-US" sz="2400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  Pre-trained </a:t>
            </a:r>
            <a:r>
              <a:rPr lang="en-US" sz="24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model을</a:t>
            </a:r>
            <a:r>
              <a:rPr lang="en-US" sz="24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US" sz="24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이용하여</a:t>
            </a:r>
            <a:r>
              <a:rPr lang="en-US" sz="24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US" sz="24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Tensorflow로</a:t>
            </a:r>
            <a:r>
              <a:rPr lang="en-US" sz="24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US" sz="24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Inference하기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57560" lvl="1" latinLnBrk="1">
              <a:spcBef>
                <a:spcPts val="600"/>
              </a:spcBef>
              <a:spcAft>
                <a:spcPts val="600"/>
              </a:spcAft>
              <a:buClr>
                <a:srgbClr val="FFFFFF"/>
              </a:buClr>
            </a:pPr>
            <a:r>
              <a:rPr lang="en-US" sz="2400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4.  Custom </a:t>
            </a:r>
            <a:r>
              <a:rPr lang="en-US" sz="24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dataset으로</a:t>
            </a:r>
            <a:r>
              <a:rPr lang="en-US" sz="24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Pre-trained </a:t>
            </a:r>
            <a:r>
              <a:rPr lang="en-US" sz="24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model을</a:t>
            </a:r>
            <a:r>
              <a:rPr lang="en-US" sz="24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US" sz="24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finetuning</a:t>
            </a:r>
            <a:r>
              <a:rPr lang="en-US" sz="24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US" sz="24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하기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914400" lvl="1" latinLnBrk="1">
              <a:spcBef>
                <a:spcPts val="600"/>
              </a:spcBef>
              <a:spcAft>
                <a:spcPts val="600"/>
              </a:spcAft>
            </a:pPr>
            <a:r>
              <a:rPr lang="en-US" sz="2400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4-1</a:t>
            </a:r>
            <a:r>
              <a:rPr lang="en-US" sz="24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 Dataset </a:t>
            </a:r>
            <a:r>
              <a:rPr lang="en-US" sz="24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변환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914400" lvl="1" latinLnBrk="1">
              <a:spcBef>
                <a:spcPts val="600"/>
              </a:spcBef>
              <a:spcAft>
                <a:spcPts val="600"/>
              </a:spcAft>
            </a:pPr>
            <a:r>
              <a:rPr lang="en-US" sz="2400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4-2</a:t>
            </a:r>
            <a:r>
              <a:rPr lang="en-US" sz="24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 Training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914400" lvl="1" latinLnBrk="1">
              <a:spcBef>
                <a:spcPts val="600"/>
              </a:spcBef>
              <a:spcAft>
                <a:spcPts val="600"/>
              </a:spcAft>
            </a:pPr>
            <a:r>
              <a:rPr lang="en-US" sz="2400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4-3</a:t>
            </a:r>
            <a:r>
              <a:rPr lang="en-US" sz="24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 </a:t>
            </a:r>
            <a:r>
              <a:rPr lang="en-US" sz="24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Tensorboard를</a:t>
            </a:r>
            <a:r>
              <a:rPr lang="en-US" sz="24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US" sz="24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이용하여</a:t>
            </a:r>
            <a:r>
              <a:rPr lang="en-US" sz="24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learning curve </a:t>
            </a:r>
            <a:r>
              <a:rPr lang="en-US" sz="24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확인</a:t>
            </a:r>
            <a:r>
              <a:rPr lang="en-US" sz="24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914400" lvl="1" latinLnBrk="1">
              <a:spcBef>
                <a:spcPts val="600"/>
              </a:spcBef>
              <a:spcAft>
                <a:spcPts val="600"/>
              </a:spcAft>
            </a:pPr>
            <a:r>
              <a:rPr lang="en-US" sz="2400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4-4</a:t>
            </a:r>
            <a:r>
              <a:rPr lang="en-US" sz="24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 </a:t>
            </a:r>
            <a:r>
              <a:rPr lang="en-US" sz="2400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Evaluation</a:t>
            </a:r>
          </a:p>
          <a:p>
            <a:pPr marL="914400" lvl="1" latinLnBrk="1">
              <a:spcBef>
                <a:spcPts val="600"/>
              </a:spcBef>
              <a:spcAft>
                <a:spcPts val="600"/>
              </a:spcAft>
            </a:pPr>
            <a:r>
              <a:rPr lang="en-US" altLang="ko-KR" sz="2400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4-5.  Freezing</a:t>
            </a:r>
            <a:endParaRPr lang="en-US" altLang="ko-K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57200" latinLnBrk="1"/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2" name="CustomShape 4"/>
          <p:cNvSpPr/>
          <p:nvPr/>
        </p:nvSpPr>
        <p:spPr>
          <a:xfrm>
            <a:off x="901730" y="2904239"/>
            <a:ext cx="10228725" cy="3170740"/>
          </a:xfrm>
          <a:prstGeom prst="roundRect">
            <a:avLst>
              <a:gd name="adj" fmla="val 16667"/>
            </a:avLst>
          </a:prstGeom>
          <a:noFill/>
          <a:ln w="2844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8620533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2"/>
          <p:cNvSpPr/>
          <p:nvPr/>
        </p:nvSpPr>
        <p:spPr>
          <a:xfrm>
            <a:off x="660600" y="1135800"/>
            <a:ext cx="1087056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latinLnBrk="1"/>
            <a:r>
              <a:rPr lang="en-US" sz="24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Image crawler 설치 (icrawler 패키지 사용)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480600" y="1575000"/>
            <a:ext cx="11050560" cy="1614960"/>
          </a:xfrm>
          <a:prstGeom prst="rect">
            <a:avLst/>
          </a:prstGeo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/>
          <a:lstStyle/>
          <a:p>
            <a:pPr latinLnBrk="1"/>
            <a:r>
              <a:rPr lang="en-US" sz="2000" spc="-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$ sudo apt-get install -y git 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r>
              <a:rPr lang="en-US" sz="2000" spc="-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$ mkdir tf_resnet; cd tf_resnet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r>
              <a:rPr lang="en-US" sz="2000" spc="-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$ git clone </a:t>
            </a:r>
            <a:r>
              <a:rPr lang="en-US" sz="2000" u="sng" spc="-1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onsolas"/>
                <a:hlinkClick r:id="rId3"/>
              </a:rPr>
              <a:t>https://</a:t>
            </a:r>
            <a:r>
              <a:rPr lang="en-US" sz="2000" u="sng" spc="-1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onsolas"/>
                <a:hlinkClick r:id="rId3"/>
              </a:rPr>
              <a:t>github.com/eogns282/lecture_0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r>
              <a:rPr lang="en-US" sz="2000" spc="-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$ mv lecture_0/* ./ 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r>
              <a:rPr lang="en-US" sz="2000" spc="-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$ pip3 install icrawler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6" name="CustomShape 4"/>
          <p:cNvSpPr/>
          <p:nvPr/>
        </p:nvSpPr>
        <p:spPr>
          <a:xfrm>
            <a:off x="0" y="649440"/>
            <a:ext cx="3910320" cy="39528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/>
        </p:style>
        <p:txBody>
          <a:bodyPr wrap="none" lIns="90000" tIns="45000" rIns="90000" bIns="45000"/>
          <a:lstStyle/>
          <a:p>
            <a:pPr latinLnBrk="1"/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1. 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Data crawling and labeling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7" name="CustomShape 5"/>
          <p:cNvSpPr/>
          <p:nvPr/>
        </p:nvSpPr>
        <p:spPr>
          <a:xfrm>
            <a:off x="0" y="19080"/>
            <a:ext cx="12191760" cy="5778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tIns="45000" rIns="90000" bIns="45000"/>
          <a:lstStyle/>
          <a:p>
            <a:pPr algn="ctr" latinLnBrk="1"/>
            <a:r>
              <a:rPr lang="en-US" sz="3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Object Detection 실습하기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8" name="CustomShape 6"/>
          <p:cNvSpPr/>
          <p:nvPr/>
        </p:nvSpPr>
        <p:spPr>
          <a:xfrm>
            <a:off x="660600" y="3159360"/>
            <a:ext cx="1087056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latinLnBrk="1"/>
            <a:r>
              <a:rPr lang="en-US" sz="24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Image crawling 후, labeling 프로그램 실행 (labelImg)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9" name="CustomShape 7"/>
          <p:cNvSpPr/>
          <p:nvPr/>
        </p:nvSpPr>
        <p:spPr>
          <a:xfrm>
            <a:off x="480600" y="3618000"/>
            <a:ext cx="11050560" cy="1310040"/>
          </a:xfrm>
          <a:prstGeom prst="rect">
            <a:avLst/>
          </a:prstGeom>
          <a:solidFill>
            <a:schemeClr val="accent6">
              <a:lumMod val="75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/>
          <a:lstStyle/>
          <a:p>
            <a:pPr latinLnBrk="1"/>
            <a:r>
              <a:rPr lang="en-US" sz="2000" spc="-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$ python3 crawl.py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r>
              <a:rPr lang="en-US" sz="2000" spc="-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$ bash crawl.sh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r>
              <a:rPr lang="en-US" sz="2000" spc="-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$ cd labelImg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r>
              <a:rPr lang="en-US" sz="2000" spc="-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$ python3 labelImg.py 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20" name="CustomShape 8"/>
          <p:cNvSpPr/>
          <p:nvPr/>
        </p:nvSpPr>
        <p:spPr>
          <a:xfrm>
            <a:off x="555480" y="4947120"/>
            <a:ext cx="1038456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latinLnBrk="1"/>
            <a:r>
              <a:rPr lang="en-US" sz="2000" b="1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en-US" sz="2000" b="1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crawl.py 내부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21" name="CustomShape 9"/>
          <p:cNvSpPr/>
          <p:nvPr/>
        </p:nvSpPr>
        <p:spPr>
          <a:xfrm>
            <a:off x="480600" y="5356080"/>
            <a:ext cx="11120760" cy="1128803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/>
          <a:lstStyle/>
          <a:p>
            <a:pPr latinLnBrk="1"/>
            <a:r>
              <a:rPr lang="en-US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$ </a:t>
            </a:r>
            <a:r>
              <a:rPr lang="en-US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greedy_crawler</a:t>
            </a:r>
            <a:r>
              <a:rPr lang="en-US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 = </a:t>
            </a:r>
            <a:r>
              <a:rPr lang="en-US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GreedyImageCrawler</a:t>
            </a:r>
            <a:r>
              <a:rPr lang="en-US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(storage={'</a:t>
            </a:r>
            <a:r>
              <a:rPr lang="en-US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root_dir</a:t>
            </a:r>
            <a:r>
              <a:rPr lang="en-US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': '</a:t>
            </a:r>
            <a:r>
              <a:rPr lang="en-US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crawl_image</a:t>
            </a:r>
            <a:r>
              <a:rPr lang="en-US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/dog'})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latinLnBrk="1"/>
            <a:r>
              <a:rPr lang="en-US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$ </a:t>
            </a:r>
            <a:r>
              <a:rPr lang="en-US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greedy_crawler.crawl</a:t>
            </a:r>
            <a:r>
              <a:rPr lang="en-US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(domains='http://amazing-creature.blogspot.com/2013/03/cute-puppy-pictures-30-pics.html', </a:t>
            </a:r>
            <a:r>
              <a:rPr lang="en-US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max_num</a:t>
            </a:r>
            <a:r>
              <a:rPr lang="en-US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=10, </a:t>
            </a:r>
            <a:r>
              <a:rPr lang="en-US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min_size</a:t>
            </a:r>
            <a:r>
              <a:rPr lang="en-US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onsolas"/>
              </a:rPr>
              <a:t>=(200, 200))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85160757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2"/>
          <p:cNvSpPr/>
          <p:nvPr/>
        </p:nvSpPr>
        <p:spPr>
          <a:xfrm>
            <a:off x="0" y="19080"/>
            <a:ext cx="12191760" cy="5778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tIns="45000" rIns="90000" bIns="45000"/>
          <a:lstStyle/>
          <a:p>
            <a:pPr algn="ctr" latinLnBrk="1"/>
            <a:r>
              <a:rPr lang="en-US" sz="3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Object Detection 실습하기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24" name="CustomShape 3"/>
          <p:cNvSpPr/>
          <p:nvPr/>
        </p:nvSpPr>
        <p:spPr>
          <a:xfrm>
            <a:off x="0" y="620474"/>
            <a:ext cx="3910320" cy="39528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/>
        </p:style>
        <p:txBody>
          <a:bodyPr wrap="none" lIns="90000" tIns="45000" rIns="90000" bIns="45000"/>
          <a:lstStyle/>
          <a:p>
            <a:pPr latinLnBrk="1"/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1. Data crawling and labeling</a:t>
            </a:r>
            <a:endParaRPr lang="en-US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125" name="그림 1"/>
          <p:cNvPicPr/>
          <p:nvPr/>
        </p:nvPicPr>
        <p:blipFill>
          <a:blip r:embed="rId4"/>
          <a:srcRect l="50264" t="1946" r="7620" b="4000"/>
          <a:stretch/>
        </p:blipFill>
        <p:spPr>
          <a:xfrm>
            <a:off x="930960" y="1588680"/>
            <a:ext cx="6136920" cy="4283280"/>
          </a:xfrm>
          <a:prstGeom prst="rect">
            <a:avLst/>
          </a:prstGeom>
          <a:ln>
            <a:noFill/>
          </a:ln>
        </p:spPr>
      </p:pic>
      <p:sp>
        <p:nvSpPr>
          <p:cNvPr id="126" name="CustomShape 4"/>
          <p:cNvSpPr/>
          <p:nvPr/>
        </p:nvSpPr>
        <p:spPr>
          <a:xfrm>
            <a:off x="7504386" y="2091559"/>
            <a:ext cx="3525294" cy="1252481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/>
        </p:style>
        <p:txBody>
          <a:bodyPr lIns="90000" tIns="45000" rIns="90000" bIns="45000" anchor="ctr"/>
          <a:lstStyle/>
          <a:p>
            <a:pPr algn="ctr" latinLnBrk="1"/>
            <a:r>
              <a:rPr lang="en-US" sz="28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단축키</a:t>
            </a:r>
            <a:endParaRPr lang="en-US" sz="2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algn="ctr" latinLnBrk="1"/>
            <a:r>
              <a: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 -  Bounding box 활성화</a:t>
            </a:r>
            <a:endParaRPr lang="en-US" sz="2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algn="ctr" latinLnBrk="1"/>
            <a:r>
              <a: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Ctrl + s - 저장</a:t>
            </a:r>
            <a:endParaRPr lang="en-US" sz="2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27" name="CustomShape 5"/>
          <p:cNvSpPr/>
          <p:nvPr/>
        </p:nvSpPr>
        <p:spPr>
          <a:xfrm>
            <a:off x="7894270" y="3736493"/>
            <a:ext cx="2998080" cy="82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latinLnBrk="1"/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10장 labeling </a:t>
            </a:r>
            <a:r>
              <a:rPr lang="en-US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해보기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39247251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prstClr val="black"/>
                </a:solidFill>
              </a:rPr>
              <a:t>OpenVINO</a:t>
            </a:r>
            <a:r>
              <a:rPr lang="ko-KR" altLang="en-US" dirty="0">
                <a:solidFill>
                  <a:prstClr val="black"/>
                </a:solidFill>
              </a:rPr>
              <a:t>의 </a:t>
            </a:r>
            <a:r>
              <a:rPr lang="en-US" altLang="ko-KR" dirty="0">
                <a:solidFill>
                  <a:prstClr val="black"/>
                </a:solidFill>
              </a:rPr>
              <a:t>Deep Learning Toolkit</a:t>
            </a:r>
            <a:r>
              <a:rPr lang="ko-KR" altLang="en-US" dirty="0">
                <a:solidFill>
                  <a:prstClr val="black"/>
                </a:solidFill>
              </a:rPr>
              <a:t>을 사용하여 </a:t>
            </a:r>
            <a:r>
              <a:rPr lang="en-US" altLang="ko-KR" dirty="0">
                <a:solidFill>
                  <a:prstClr val="black"/>
                </a:solidFill>
              </a:rPr>
              <a:t>S/W </a:t>
            </a:r>
            <a:r>
              <a:rPr lang="ko-KR" altLang="en-US" dirty="0">
                <a:solidFill>
                  <a:prstClr val="black"/>
                </a:solidFill>
              </a:rPr>
              <a:t>구현하기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" y="617042"/>
            <a:ext cx="1519968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/>
              <a:t>2. </a:t>
            </a:r>
            <a:r>
              <a:rPr lang="ko-KR" altLang="en-US" sz="2000" dirty="0"/>
              <a:t>환경 </a:t>
            </a:r>
            <a:r>
              <a:rPr lang="ko-KR" altLang="en-US" sz="2000" dirty="0" err="1"/>
              <a:t>세팅</a:t>
            </a:r>
            <a:endParaRPr lang="en-US" altLang="ko-KR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51054" y="1064018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ko-KR" altLang="en-US" sz="2000" b="1" dirty="0"/>
              <a:t>서버 접속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78961" y="1502343"/>
            <a:ext cx="7599655" cy="193899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ssh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-X -p 1621 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  <a:hlinkClick r:id="rId4"/>
              </a:rPr>
              <a:t>test@gw.teratec.co.kr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-L 8888:localhost:8888 -L 6006:localhost:6006 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sudo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apt install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firefox</a:t>
            </a: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firefox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&amp;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sudo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apt install python3-pip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pip3 install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tensorflow</a:t>
            </a:r>
            <a:endParaRPr lang="en-US" altLang="ko-KR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02FEFAA8-42EF-A744-920B-971A3696E7E0}"/>
              </a:ext>
            </a:extLst>
          </p:cNvPr>
          <p:cNvSpPr txBox="1"/>
          <p:nvPr/>
        </p:nvSpPr>
        <p:spPr>
          <a:xfrm>
            <a:off x="879470" y="3882127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Tensorflow</a:t>
            </a:r>
            <a:r>
              <a:rPr lang="en-US" sz="2000" b="1" dirty="0"/>
              <a:t>, </a:t>
            </a:r>
            <a:r>
              <a:rPr lang="en-US" sz="2000" b="1" dirty="0" err="1"/>
              <a:t>jupyter</a:t>
            </a:r>
            <a:r>
              <a:rPr lang="en-US" sz="2000" b="1" dirty="0"/>
              <a:t> </a:t>
            </a:r>
            <a:r>
              <a:rPr lang="ko-KR" altLang="en-US" sz="2000" b="1" dirty="0"/>
              <a:t>설치 확인</a:t>
            </a:r>
            <a:endParaRPr lang="en-US" sz="200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9291395D-AF58-DA4C-9E78-6A05D3A2EE77}"/>
              </a:ext>
            </a:extLst>
          </p:cNvPr>
          <p:cNvSpPr txBox="1"/>
          <p:nvPr/>
        </p:nvSpPr>
        <p:spPr>
          <a:xfrm>
            <a:off x="907377" y="4320452"/>
            <a:ext cx="7599655" cy="1631216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python3</a:t>
            </a:r>
          </a:p>
          <a:p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&gt;&gt;&gt;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import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tensorflow</a:t>
            </a:r>
            <a:endParaRPr lang="en-US" altLang="ko-KR" sz="2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342900" indent="-342900">
              <a:buFont typeface="Symbol" pitchFamily="2" charset="2"/>
              <a:buChar char="Þ"/>
            </a:pP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에러가 안 뜨면 완료</a:t>
            </a:r>
            <a:endParaRPr lang="en-US" altLang="ko-KR" sz="2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&gt;&gt;&gt; exit()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#python console 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종료</a:t>
            </a:r>
            <a:endParaRPr lang="en-US" altLang="ko-KR" sz="20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10" name="CustomShape 15"/>
          <p:cNvSpPr/>
          <p:nvPr/>
        </p:nvSpPr>
        <p:spPr>
          <a:xfrm>
            <a:off x="8896320" y="1507680"/>
            <a:ext cx="2643480" cy="2284200"/>
          </a:xfrm>
          <a:prstGeom prst="rect">
            <a:avLst/>
          </a:prstGeom>
          <a:solidFill>
            <a:srgbClr val="4F81BD"/>
          </a:solidFill>
          <a:ln>
            <a:noFill/>
          </a:ln>
          <a:effectLst/>
        </p:spPr>
        <p:txBody>
          <a:bodyPr lIns="90000" tIns="45000" rIns="90000" bIns="45000"/>
          <a:lstStyle/>
          <a:p>
            <a:pPr marL="0" marR="0" lvl="0" indent="0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kumimoji="0" lang="en-US" sz="1800" b="0" i="0" u="none" strike="noStrike" kern="0" cap="none" spc="-1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</a:rPr>
              <a:t>각자</a:t>
            </a:r>
            <a:r>
              <a:rPr kumimoji="0" lang="en-US" sz="1800" b="0" i="0" u="none" strike="noStrike" kern="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kumimoji="0" lang="en-US" sz="1800" b="0" i="0" u="none" strike="noStrike" kern="0" cap="none" spc="-1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</a:rPr>
              <a:t>다르게</a:t>
            </a:r>
            <a:r>
              <a:rPr kumimoji="0" lang="en-US" sz="1800" b="0" i="0" u="none" strike="noStrike" kern="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kumimoji="0" lang="en-US" sz="1800" b="0" i="0" u="none" strike="noStrike" kern="0" cap="none" spc="-1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</a:rPr>
              <a:t>설정</a:t>
            </a:r>
            <a:endParaRPr kumimoji="0" lang="en-US" sz="1800" b="0" i="0" u="none" strike="noStrike" kern="0" cap="none" spc="-1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0" marR="0" lvl="0" indent="0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-1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</a:rPr>
              <a:t>ai@gw</a:t>
            </a:r>
            <a:r>
              <a:rPr kumimoji="0" lang="en-US" sz="1800" b="0" i="0" u="none" strike="noStrike" kern="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</a:rPr>
              <a:t> ai1@gw ai2@gw</a:t>
            </a:r>
          </a:p>
          <a:p>
            <a:pPr marL="0" marR="0" lvl="0" indent="0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</a:rPr>
              <a:t>-L 8888~88890:8888</a:t>
            </a:r>
          </a:p>
          <a:p>
            <a:pPr marL="0" marR="0" lvl="0" indent="0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</a:rPr>
              <a:t>-L 6006~6008:6006</a:t>
            </a:r>
          </a:p>
          <a:p>
            <a:pPr marL="0" marR="0" lvl="0" indent="0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-1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0" marR="0" lvl="0" indent="0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-1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Consolas"/>
              </a:rPr>
              <a:t>Pw : 123123</a:t>
            </a:r>
            <a:endParaRPr kumimoji="0" lang="en-US" sz="1800" b="0" i="0" u="none" strike="noStrike" kern="0" cap="none" spc="-1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0" marR="0" lvl="0" indent="0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-1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027787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eme4">
  <a:themeElements>
    <a:clrScheme name="Intel Color Palette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71C5"/>
      </a:hlink>
      <a:folHlink>
        <a:srgbClr val="00AEEF"/>
      </a:folHlink>
    </a:clrScheme>
    <a:fontScheme name="Intel Clear">
      <a:majorFont>
        <a:latin typeface="Intel Clear"/>
        <a:ea typeface=""/>
        <a:cs typeface=""/>
      </a:majorFont>
      <a:minorFont>
        <a:latin typeface="Intel Cle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spAutoFit/>
      </a:bodyPr>
      <a:lstStyle>
        <a:defPPr>
          <a:defRPr sz="1100" dirty="0" err="1" smtClean="0">
            <a:solidFill>
              <a:srgbClr val="003C7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me4" id="{B263C397-AFDD-4E22-8F54-374F23922FDD}" vid="{6243BB3B-57FB-40F7-9059-36A6CE356384}"/>
    </a:ext>
  </a:extLst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28995</TotalTime>
  <Words>1723</Words>
  <Application>Microsoft Office PowerPoint</Application>
  <PresentationFormat>Widescreen</PresentationFormat>
  <Paragraphs>350</Paragraphs>
  <Slides>29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29</vt:i4>
      </vt:variant>
    </vt:vector>
  </HeadingPairs>
  <TitlesOfParts>
    <vt:vector size="44" baseType="lpstr">
      <vt:lpstr>DejaVu Sans</vt:lpstr>
      <vt:lpstr>맑은 고딕</vt:lpstr>
      <vt:lpstr>Arial</vt:lpstr>
      <vt:lpstr>Arial Black</vt:lpstr>
      <vt:lpstr>Calibri</vt:lpstr>
      <vt:lpstr>Calibri Light</vt:lpstr>
      <vt:lpstr>Consolas</vt:lpstr>
      <vt:lpstr>Intel Clear</vt:lpstr>
      <vt:lpstr>Intel Clear Pro</vt:lpstr>
      <vt:lpstr>Symbol</vt:lpstr>
      <vt:lpstr>Times New Roman</vt:lpstr>
      <vt:lpstr>Wingdings</vt:lpstr>
      <vt:lpstr>Office Theme</vt:lpstr>
      <vt:lpstr>Theme4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Trained model copy</vt:lpstr>
      <vt:lpstr>PowerPoint Presentation</vt:lpstr>
      <vt:lpstr>PowerPoint Presentation</vt:lpstr>
      <vt:lpstr>PowerPoint Presentation</vt:lpstr>
    </vt:vector>
  </TitlesOfParts>
  <Company>Intel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OpenVINO Toolkit 소개  및   사용 해 보기</dc:title>
  <dc:creator>Park, Seunghyuk H</dc:creator>
  <cp:keywords>CTPClassification=CTP_NT, CTPClassification=CTP_ITS</cp:keywords>
  <cp:lastModifiedBy>Lee, Ike</cp:lastModifiedBy>
  <cp:revision>566</cp:revision>
  <cp:lastPrinted>2018-10-08T09:15:55Z</cp:lastPrinted>
  <dcterms:created xsi:type="dcterms:W3CDTF">2018-06-16T22:45:16Z</dcterms:created>
  <dcterms:modified xsi:type="dcterms:W3CDTF">2019-07-16T00:09:44Z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64e0c077-ad51-4f51-93cd-24f67e26cec5</vt:lpwstr>
  </property>
  <property fmtid="{D5CDD505-2E9C-101B-9397-08002B2CF9AE}" pid="3" name="CTP_TimeStamp">
    <vt:lpwstr>2018-10-16 16:36:19Z</vt:lpwstr>
  </property>
  <property fmtid="{D5CDD505-2E9C-101B-9397-08002B2CF9AE}" pid="4" name="CTP_BU">
    <vt:lpwstr>SALES AND MARKETING GROUP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CTP_ITS</vt:lpwstr>
  </property>
  <property fmtid="{D5CDD505-2E9C-101B-9397-08002B2CF9AE}" pid="8" name="Tfs.IsStoryboard">
    <vt:bool>true</vt:bool>
  </property>
</Properties>
</file>

<file path=docProps/thumbnail.jpeg>
</file>